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39"/>
  </p:notesMasterIdLst>
  <p:handoutMasterIdLst>
    <p:handoutMasterId r:id="rId40"/>
  </p:handoutMasterIdLst>
  <p:sldIdLst>
    <p:sldId id="313" r:id="rId5"/>
    <p:sldId id="849" r:id="rId6"/>
    <p:sldId id="724" r:id="rId7"/>
    <p:sldId id="684" r:id="rId8"/>
    <p:sldId id="773" r:id="rId9"/>
    <p:sldId id="727" r:id="rId10"/>
    <p:sldId id="726" r:id="rId11"/>
    <p:sldId id="728" r:id="rId12"/>
    <p:sldId id="729" r:id="rId13"/>
    <p:sldId id="732" r:id="rId14"/>
    <p:sldId id="731" r:id="rId15"/>
    <p:sldId id="730" r:id="rId16"/>
    <p:sldId id="734" r:id="rId17"/>
    <p:sldId id="733" r:id="rId18"/>
    <p:sldId id="735" r:id="rId19"/>
    <p:sldId id="774" r:id="rId20"/>
    <p:sldId id="737" r:id="rId21"/>
    <p:sldId id="736" r:id="rId22"/>
    <p:sldId id="659" r:id="rId23"/>
    <p:sldId id="738" r:id="rId24"/>
    <p:sldId id="850" r:id="rId25"/>
    <p:sldId id="740" r:id="rId26"/>
    <p:sldId id="741" r:id="rId27"/>
    <p:sldId id="751" r:id="rId28"/>
    <p:sldId id="742" r:id="rId29"/>
    <p:sldId id="752" r:id="rId30"/>
    <p:sldId id="753" r:id="rId31"/>
    <p:sldId id="743" r:id="rId32"/>
    <p:sldId id="754" r:id="rId33"/>
    <p:sldId id="746" r:id="rId34"/>
    <p:sldId id="747" r:id="rId35"/>
    <p:sldId id="748" r:id="rId36"/>
    <p:sldId id="755" r:id="rId37"/>
    <p:sldId id="775" r:id="rId38"/>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D7"/>
    <a:srgbClr val="E5FBFF"/>
    <a:srgbClr val="FFFFD1"/>
    <a:srgbClr val="EFFFEB"/>
    <a:srgbClr val="ADE1D4"/>
    <a:srgbClr val="C7EBE2"/>
    <a:srgbClr val="EFD8EC"/>
    <a:srgbClr val="BB90C8"/>
    <a:srgbClr val="264177"/>
    <a:srgbClr val="C9F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242" autoAdjust="0"/>
  </p:normalViewPr>
  <p:slideViewPr>
    <p:cSldViewPr>
      <p:cViewPr varScale="1">
        <p:scale>
          <a:sx n="72" d="100"/>
          <a:sy n="72" d="100"/>
        </p:scale>
        <p:origin x="388" y="5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18/10/2024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18/10/2024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18/10/2024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ottingham.edu.cn/en/health-and-wellbeing-centre/home.aspx" TargetMode="Externa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3"/><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2.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6744072" y="508166"/>
            <a:ext cx="5040560" cy="552029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400" i="1" kern="1400" dirty="0">
                <a:latin typeface="Verdana" panose="020B0604030504040204" pitchFamily="34" charset="0"/>
              </a:rPr>
              <a:t>Core Unit 1</a:t>
            </a:r>
          </a:p>
          <a:p>
            <a:pPr algn="ctr">
              <a:lnSpc>
                <a:spcPct val="119000"/>
              </a:lnSpc>
            </a:pPr>
            <a:r>
              <a:rPr lang="en-US" sz="2400" b="1" kern="1400" dirty="0">
                <a:latin typeface="Verdana" panose="020B0604030504040204" pitchFamily="34" charset="0"/>
              </a:rPr>
              <a:t>The transition from high school to university</a:t>
            </a:r>
          </a:p>
          <a:p>
            <a:pPr algn="ctr">
              <a:lnSpc>
                <a:spcPct val="119000"/>
              </a:lnSpc>
            </a:pPr>
            <a:endParaRPr lang="en-US" sz="2800" b="1" kern="1400" dirty="0">
              <a:latin typeface="Verdana" panose="020B0604030504040204" pitchFamily="34" charset="0"/>
            </a:endParaRPr>
          </a:p>
          <a:p>
            <a:pPr algn="ctr">
              <a:lnSpc>
                <a:spcPct val="119000"/>
              </a:lnSpc>
            </a:pPr>
            <a:r>
              <a:rPr lang="en-US" sz="2400" kern="1400" dirty="0">
                <a:latin typeface="Verdana" panose="020B0604030504040204" pitchFamily="34" charset="0"/>
              </a:rPr>
              <a:t>Lesson 3.1</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to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70" name="Picture 2" descr="Listen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6520" y="52621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34732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825626"/>
            <a:ext cx="11017224" cy="2809980"/>
          </a:xfrm>
          <a:noFill/>
        </p:spPr>
        <p:txBody>
          <a:bodyPr>
            <a:normAutofit/>
          </a:bodyPr>
          <a:lstStyle/>
          <a:p>
            <a:pPr marL="0" indent="0" fontAlgn="base">
              <a:buNone/>
            </a:pPr>
            <a:r>
              <a:rPr lang="en-US" sz="2400" dirty="0"/>
              <a:t>You are going to watch </a:t>
            </a:r>
            <a:r>
              <a:rPr lang="en-US" sz="2400" b="1" dirty="0"/>
              <a:t>Lecture 1A </a:t>
            </a:r>
            <a:r>
              <a:rPr lang="en-US" sz="2400" b="1" i="1" dirty="0"/>
              <a:t>‘Common issues faced by students’. </a:t>
            </a:r>
            <a:r>
              <a:rPr lang="en-US" sz="2400" dirty="0"/>
              <a:t>The lecturer will discuss three areas students can find challenging when transitioning from high school to university. These areas relate to:</a:t>
            </a:r>
          </a:p>
          <a:p>
            <a:pPr marL="971550" lvl="1" indent="-514350" fontAlgn="base">
              <a:buAutoNum type="arabicPeriod"/>
            </a:pPr>
            <a:r>
              <a:rPr lang="en-US" dirty="0"/>
              <a:t>time</a:t>
            </a:r>
          </a:p>
          <a:p>
            <a:pPr marL="971550" lvl="1" indent="-514350" fontAlgn="base">
              <a:buAutoNum type="arabicPeriod"/>
            </a:pPr>
            <a:r>
              <a:rPr lang="en-US" dirty="0"/>
              <a:t>teachers</a:t>
            </a:r>
          </a:p>
          <a:p>
            <a:pPr marL="971550" lvl="1" indent="-514350" fontAlgn="base">
              <a:buAutoNum type="arabicPeriod"/>
            </a:pPr>
            <a:r>
              <a:rPr lang="en-US" dirty="0"/>
              <a:t>assignments</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Lecture content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8248" y="4635606"/>
            <a:ext cx="3492004" cy="196616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Box 1">
            <a:extLst>
              <a:ext uri="{FF2B5EF4-FFF2-40B4-BE49-F238E27FC236}">
                <a16:creationId xmlns:a16="http://schemas.microsoft.com/office/drawing/2014/main" id="{D54E6EF0-F1ED-977B-C4F5-1C1122F6685F}"/>
              </a:ext>
            </a:extLst>
          </p:cNvPr>
          <p:cNvSpPr txBox="1"/>
          <p:nvPr/>
        </p:nvSpPr>
        <p:spPr>
          <a:xfrm>
            <a:off x="623392" y="4797152"/>
            <a:ext cx="7344816" cy="830997"/>
          </a:xfrm>
          <a:prstGeom prst="rect">
            <a:avLst/>
          </a:prstGeom>
          <a:noFill/>
        </p:spPr>
        <p:txBody>
          <a:bodyPr wrap="square" rtlCol="0">
            <a:spAutoFit/>
          </a:bodyPr>
          <a:lstStyle/>
          <a:p>
            <a:pPr marL="0" indent="0" fontAlgn="base">
              <a:buNone/>
            </a:pPr>
            <a:r>
              <a:rPr lang="en-US" sz="2400" dirty="0"/>
              <a:t>In your group, try to predict what the lecturer will say about each one.</a:t>
            </a:r>
          </a:p>
        </p:txBody>
      </p:sp>
    </p:spTree>
    <p:extLst>
      <p:ext uri="{BB962C8B-B14F-4D97-AF65-F5344CB8AC3E}">
        <p14:creationId xmlns:p14="http://schemas.microsoft.com/office/powerpoint/2010/main" val="1246254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08" y="1700808"/>
            <a:ext cx="10873208" cy="1675382"/>
          </a:xfrm>
          <a:noFill/>
        </p:spPr>
        <p:txBody>
          <a:bodyPr>
            <a:normAutofit/>
          </a:bodyPr>
          <a:lstStyle/>
          <a:p>
            <a:pPr marL="0" indent="0">
              <a:buNone/>
            </a:pPr>
            <a:r>
              <a:rPr lang="en-US" sz="2400" dirty="0"/>
              <a:t>Watch </a:t>
            </a:r>
            <a:r>
              <a:rPr lang="en-US" sz="2400" b="1" dirty="0"/>
              <a:t>Lecture 1A </a:t>
            </a:r>
            <a:r>
              <a:rPr lang="en-US" sz="2400" b="1" i="1" dirty="0"/>
              <a:t>‘Common issues faced by students’ </a:t>
            </a:r>
            <a:r>
              <a:rPr lang="en-US" sz="2400" dirty="0"/>
              <a:t>and take notes as you listen.</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2">
            <a:extLst>
              <a:ext uri="{FF2B5EF4-FFF2-40B4-BE49-F238E27FC236}">
                <a16:creationId xmlns:a16="http://schemas.microsoft.com/office/drawing/2014/main" id="{22EBA922-7B2F-5D63-275E-E8CCF81F48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9748" y="3284984"/>
            <a:ext cx="5436220" cy="306084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31550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351" y="1124744"/>
            <a:ext cx="11737301" cy="504056"/>
          </a:xfrm>
          <a:noFill/>
        </p:spPr>
        <p:txBody>
          <a:bodyPr>
            <a:noAutofit/>
          </a:bodyPr>
          <a:lstStyle/>
          <a:p>
            <a:pPr marL="0" indent="0">
              <a:buNone/>
            </a:pPr>
            <a:r>
              <a:rPr lang="en-US" sz="2400" dirty="0"/>
              <a:t>Use your notes to decide the order that the ideas below were mentioned in the lecture (1-6).</a:t>
            </a:r>
          </a:p>
        </p:txBody>
      </p:sp>
      <p:grpSp>
        <p:nvGrpSpPr>
          <p:cNvPr id="6" name="Group 2"/>
          <p:cNvGrpSpPr>
            <a:grpSpLocks/>
          </p:cNvGrpSpPr>
          <p:nvPr/>
        </p:nvGrpSpPr>
        <p:grpSpPr bwMode="auto">
          <a:xfrm>
            <a:off x="2279576" y="279885"/>
            <a:ext cx="9721080"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Main ideas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2081752429"/>
              </p:ext>
            </p:extLst>
          </p:nvPr>
        </p:nvGraphicFramePr>
        <p:xfrm>
          <a:off x="623392" y="1844824"/>
          <a:ext cx="10945216" cy="4244910"/>
        </p:xfrm>
        <a:graphic>
          <a:graphicData uri="http://schemas.openxmlformats.org/drawingml/2006/table">
            <a:tbl>
              <a:tblPr firstRow="1" firstCol="1" bandRow="1">
                <a:tableStyleId>{2D5ABB26-0587-4C30-8999-92F81FD0307C}</a:tableStyleId>
              </a:tblPr>
              <a:tblGrid>
                <a:gridCol w="10081120">
                  <a:extLst>
                    <a:ext uri="{9D8B030D-6E8A-4147-A177-3AD203B41FA5}">
                      <a16:colId xmlns:a16="http://schemas.microsoft.com/office/drawing/2014/main" val="2687217031"/>
                    </a:ext>
                  </a:extLst>
                </a:gridCol>
                <a:gridCol w="864096">
                  <a:extLst>
                    <a:ext uri="{9D8B030D-6E8A-4147-A177-3AD203B41FA5}">
                      <a16:colId xmlns:a16="http://schemas.microsoft.com/office/drawing/2014/main" val="780244312"/>
                    </a:ext>
                  </a:extLst>
                </a:gridCol>
              </a:tblGrid>
              <a:tr h="482558">
                <a:tc>
                  <a:txBody>
                    <a:bodyPr/>
                    <a:lstStyle/>
                    <a:p>
                      <a:pPr marL="0" lvl="0" indent="0">
                        <a:lnSpc>
                          <a:spcPct val="107000"/>
                        </a:lnSpc>
                        <a:spcAft>
                          <a:spcPts val="0"/>
                        </a:spcAft>
                        <a:buFontTx/>
                        <a:buNone/>
                      </a:pPr>
                      <a:r>
                        <a:rPr lang="en-GB" sz="2800" dirty="0">
                          <a:effectLst/>
                        </a:rPr>
                        <a:t>a. A university schedule is less structured than a high school</a:t>
                      </a:r>
                      <a:r>
                        <a:rPr lang="en-GB" sz="2800" baseline="0" dirty="0">
                          <a:effectLst/>
                        </a:rPr>
                        <a:t> one</a:t>
                      </a:r>
                      <a:r>
                        <a:rPr lang="en-GB" sz="2800" dirty="0">
                          <a:effectLst/>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873498"/>
                  </a:ext>
                </a:extLst>
              </a:tr>
              <a:tr h="671322">
                <a:tc>
                  <a:txBody>
                    <a:bodyPr/>
                    <a:lstStyle/>
                    <a:p>
                      <a:pPr marL="341313" lvl="0" indent="-341313">
                        <a:lnSpc>
                          <a:spcPct val="107000"/>
                        </a:lnSpc>
                        <a:spcAft>
                          <a:spcPts val="0"/>
                        </a:spcAft>
                        <a:buFontTx/>
                        <a:buNone/>
                      </a:pPr>
                      <a:r>
                        <a:rPr lang="en-GB" sz="2800" dirty="0">
                          <a:effectLst/>
                        </a:rPr>
                        <a:t>b. Academic assignments may be long and require stage by stage planning.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19823"/>
                  </a:ext>
                </a:extLst>
              </a:tr>
              <a:tr h="482558">
                <a:tc>
                  <a:txBody>
                    <a:bodyPr/>
                    <a:lstStyle/>
                    <a:p>
                      <a:pPr marL="0" lvl="0" indent="0">
                        <a:lnSpc>
                          <a:spcPct val="107000"/>
                        </a:lnSpc>
                        <a:spcAft>
                          <a:spcPts val="0"/>
                        </a:spcAft>
                        <a:buFontTx/>
                        <a:buNone/>
                      </a:pPr>
                      <a:r>
                        <a:rPr lang="en-GB" sz="2800" dirty="0">
                          <a:effectLst/>
                        </a:rPr>
                        <a:t>c. Academic tasks require engagement in research.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617680"/>
                  </a:ext>
                </a:extLst>
              </a:tr>
              <a:tr h="952181">
                <a:tc>
                  <a:txBody>
                    <a:bodyPr/>
                    <a:lstStyle/>
                    <a:p>
                      <a:pPr marL="341313" lvl="0" indent="-341313">
                        <a:lnSpc>
                          <a:spcPct val="107000"/>
                        </a:lnSpc>
                        <a:spcAft>
                          <a:spcPts val="0"/>
                        </a:spcAft>
                        <a:buFontTx/>
                        <a:buNone/>
                      </a:pPr>
                      <a:r>
                        <a:rPr lang="en-GB" sz="2800" dirty="0">
                          <a:effectLst/>
                        </a:rPr>
                        <a:t>d. Chinese high school teachers work under a culture of respect and obedience.</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289992"/>
                  </a:ext>
                </a:extLst>
              </a:tr>
              <a:tr h="482558">
                <a:tc>
                  <a:txBody>
                    <a:bodyPr/>
                    <a:lstStyle/>
                    <a:p>
                      <a:pPr marL="0" lvl="0" indent="0">
                        <a:lnSpc>
                          <a:spcPct val="107000"/>
                        </a:lnSpc>
                        <a:spcAft>
                          <a:spcPts val="0"/>
                        </a:spcAft>
                        <a:buFontTx/>
                        <a:buNone/>
                      </a:pPr>
                      <a:r>
                        <a:rPr lang="en-GB" sz="2800" dirty="0">
                          <a:effectLst/>
                        </a:rPr>
                        <a:t>e. It is challenging to prioritise between study and other activities.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476902"/>
                  </a:ext>
                </a:extLst>
              </a:tr>
              <a:tr h="952181">
                <a:tc>
                  <a:txBody>
                    <a:bodyPr/>
                    <a:lstStyle/>
                    <a:p>
                      <a:pPr marL="231775" lvl="0" indent="-231775">
                        <a:lnSpc>
                          <a:spcPct val="107000"/>
                        </a:lnSpc>
                        <a:spcAft>
                          <a:spcPts val="0"/>
                        </a:spcAft>
                        <a:buFontTx/>
                        <a:buNone/>
                      </a:pPr>
                      <a:r>
                        <a:rPr lang="en-GB" sz="2800" dirty="0">
                          <a:effectLst/>
                        </a:rPr>
                        <a:t>f. Western university tutors expect students to have opinions and to express ideas.</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a:lnSpc>
                          <a:spcPct val="107000"/>
                        </a:lnSpc>
                        <a:spcAft>
                          <a:spcPts val="0"/>
                        </a:spcAft>
                        <a:buFontTx/>
                        <a:buNone/>
                      </a:pPr>
                      <a:r>
                        <a:rPr lang="en-US"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GB" sz="2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2480391"/>
                  </a:ext>
                </a:extLst>
              </a:tr>
            </a:tbl>
          </a:graphicData>
        </a:graphic>
      </p:graphicFrame>
      <p:sp>
        <p:nvSpPr>
          <p:cNvPr id="11" name="Rectangle 10"/>
          <p:cNvSpPr/>
          <p:nvPr/>
        </p:nvSpPr>
        <p:spPr>
          <a:xfrm>
            <a:off x="10949234" y="1901609"/>
            <a:ext cx="360040"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0996506" y="2466253"/>
            <a:ext cx="360040" cy="47376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0989187" y="3317643"/>
            <a:ext cx="360040"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0949234" y="4050525"/>
            <a:ext cx="360040"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1003825" y="4774352"/>
            <a:ext cx="360040"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0962761" y="5457810"/>
            <a:ext cx="360040"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6" descr="Book Generic Mixed icon">
            <a:extLst>
              <a:ext uri="{FF2B5EF4-FFF2-40B4-BE49-F238E27FC236}">
                <a16:creationId xmlns:a16="http://schemas.microsoft.com/office/drawing/2014/main" id="{8CF3E3D9-5B1B-06ED-8A75-9F5033C11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781" y="5835113"/>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7" y="279885"/>
            <a:ext cx="9115341"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Details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Content Placeholder 2"/>
          <p:cNvSpPr txBox="1">
            <a:spLocks/>
          </p:cNvSpPr>
          <p:nvPr/>
        </p:nvSpPr>
        <p:spPr>
          <a:xfrm>
            <a:off x="623392" y="1052735"/>
            <a:ext cx="11161240" cy="50405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Use your notes to correct the statements below. </a:t>
            </a:r>
          </a:p>
        </p:txBody>
      </p:sp>
      <p:sp>
        <p:nvSpPr>
          <p:cNvPr id="5" name="Rectangle 4"/>
          <p:cNvSpPr/>
          <p:nvPr/>
        </p:nvSpPr>
        <p:spPr>
          <a:xfrm>
            <a:off x="191344" y="1582692"/>
            <a:ext cx="11881320" cy="4801314"/>
          </a:xfrm>
          <a:prstGeom prst="rect">
            <a:avLst/>
          </a:prstGeom>
          <a:ln>
            <a:solidFill>
              <a:srgbClr val="002060"/>
            </a:solidFill>
          </a:ln>
        </p:spPr>
        <p:txBody>
          <a:bodyPr wrap="squar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1. University students in the UK don’t have mandatory classes.</a:t>
            </a:r>
          </a:p>
          <a:p>
            <a:pPr lvl="1"/>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University students in the UK have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fewer </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mandatory classes per week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than Chinese high school students</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p>
          <a:p>
            <a:pPr lvl="1"/>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2. Students may not allocate enough time to non-study activities, such as clubs and societies. </a:t>
            </a:r>
          </a:p>
          <a:p>
            <a:pPr lvl="1"/>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Students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may allocate too much time </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to non-study activities, such as clubs and societies. </a:t>
            </a:r>
          </a:p>
          <a:p>
            <a:pPr lvl="0">
              <a:spcAft>
                <a:spcPts val="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3. During high school, students may not be willing to ask questions because they are not interested in the subjects. </a:t>
            </a:r>
          </a:p>
          <a:p>
            <a:pPr lvl="1"/>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During high school, students may not be willing to ask questions because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that may challenge the teacher’s authority. </a:t>
            </a:r>
            <a:endPar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0"/>
              </a:spcAft>
              <a:buFont typeface="+mj-lt"/>
              <a:buAutoNum type="arabicPeriod"/>
            </a:pPr>
            <a:endParaRPr lang="en-GB" dirty="0">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4. At Western universities, asking questions shows that the students don’t understand the subject. </a:t>
            </a:r>
          </a:p>
          <a:p>
            <a:pPr lvl="0">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At Western universities, asking questions shows that the students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are engaging with the subject</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p>
          <a:p>
            <a:pPr lvl="0">
              <a:spcAft>
                <a:spcPts val="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lvl="0">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5. Academic assignments may require reading some short texts on the internet. </a:t>
            </a:r>
          </a:p>
          <a:p>
            <a:pPr lvl="0">
              <a:spcAft>
                <a:spcPts val="0"/>
              </a:spcAft>
            </a:pPr>
            <a:r>
              <a:rPr lang="en-GB" dirty="0">
                <a:latin typeface="Calibri" panose="020F0502020204030204" pitchFamily="34" charset="0"/>
                <a:ea typeface="Calibri" panose="020F0502020204030204" pitchFamily="34" charset="0"/>
                <a:cs typeface="Times New Roman" panose="02020603050405020304" pitchFamily="18" charset="0"/>
              </a:rPr>
              <a:t>	</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Academic assignments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require extensive reading of complex sources</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 such as journal articles. </a:t>
            </a:r>
          </a:p>
          <a:p>
            <a:pPr marL="342900" lvl="0" indent="-342900">
              <a:spcAft>
                <a:spcPts val="0"/>
              </a:spcAft>
              <a:buFont typeface="+mj-lt"/>
              <a:buAutoNum type="arabicPeriod"/>
            </a:pPr>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6. Students are expected to adopt the opinions given in academic journals. </a:t>
            </a:r>
          </a:p>
          <a:p>
            <a:r>
              <a:rPr lang="en-GB" dirty="0">
                <a:latin typeface="Calibri" panose="020F0502020204030204" pitchFamily="34" charset="0"/>
                <a:ea typeface="Calibri" panose="020F0502020204030204" pitchFamily="34" charset="0"/>
                <a:cs typeface="Times New Roman" panose="02020603050405020304" pitchFamily="18" charset="0"/>
              </a:rPr>
              <a:t>	</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Students are expected to </a:t>
            </a:r>
            <a:r>
              <a:rPr lang="en-GB"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give their own opinions and support them with research</a:t>
            </a:r>
            <a:r>
              <a:rPr lang="en-GB"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p>
        </p:txBody>
      </p:sp>
      <p:pic>
        <p:nvPicPr>
          <p:cNvPr id="2" name="Picture 6" descr="Book Generic Mixed icon">
            <a:extLst>
              <a:ext uri="{FF2B5EF4-FFF2-40B4-BE49-F238E27FC236}">
                <a16:creationId xmlns:a16="http://schemas.microsoft.com/office/drawing/2014/main" id="{F5484740-4F20-4502-76A2-1F1EDCB354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1833" y="5310853"/>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5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 reflection</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14" name="Content Placeholder 2"/>
          <p:cNvSpPr>
            <a:spLocks noGrp="1"/>
          </p:cNvSpPr>
          <p:nvPr>
            <p:ph idx="1"/>
          </p:nvPr>
        </p:nvSpPr>
        <p:spPr>
          <a:xfrm>
            <a:off x="479385" y="1304846"/>
            <a:ext cx="11233239" cy="2808243"/>
          </a:xfrm>
          <a:solidFill>
            <a:srgbClr val="C7EBE2"/>
          </a:solidFill>
          <a:ln>
            <a:solidFill>
              <a:schemeClr val="tx1"/>
            </a:solidFill>
            <a:prstDash val="dash"/>
          </a:ln>
        </p:spPr>
        <p:txBody>
          <a:bodyPr>
            <a:noAutofit/>
          </a:bodyPr>
          <a:lstStyle/>
          <a:p>
            <a:pPr marL="0" indent="0" algn="ctr" fontAlgn="base">
              <a:lnSpc>
                <a:spcPct val="150000"/>
              </a:lnSpc>
              <a:buNone/>
            </a:pPr>
            <a:r>
              <a:rPr lang="en-US" sz="2000" b="1" dirty="0"/>
              <a:t>Note-taking: Main ideas</a:t>
            </a:r>
            <a:endParaRPr lang="en-GB" sz="2000" dirty="0"/>
          </a:p>
          <a:p>
            <a:pPr marL="0" indent="0" fontAlgn="base">
              <a:lnSpc>
                <a:spcPct val="150000"/>
              </a:lnSpc>
              <a:spcBef>
                <a:spcPts val="0"/>
              </a:spcBef>
              <a:buNone/>
            </a:pPr>
            <a:r>
              <a:rPr lang="en-US" sz="2000" dirty="0"/>
              <a:t>At university, note-taking is an important skill. You may look at your notes again weeks or even months later to help you review a lecture’s key ideas, possibly for an exam or an assessed assignment.</a:t>
            </a:r>
          </a:p>
          <a:p>
            <a:pPr marL="0" indent="0" fontAlgn="base">
              <a:lnSpc>
                <a:spcPct val="150000"/>
              </a:lnSpc>
              <a:spcBef>
                <a:spcPts val="0"/>
              </a:spcBef>
              <a:buNone/>
            </a:pPr>
            <a:endParaRPr lang="en-US" sz="1800" dirty="0"/>
          </a:p>
          <a:p>
            <a:pPr marL="0" indent="0" fontAlgn="base">
              <a:lnSpc>
                <a:spcPct val="150000"/>
              </a:lnSpc>
              <a:spcBef>
                <a:spcPts val="0"/>
              </a:spcBef>
              <a:buNone/>
            </a:pPr>
            <a:r>
              <a:rPr lang="en-US" sz="2000" dirty="0"/>
              <a:t>In your notes, it is important that the main ideas stand out so that they are distinct from the detail. This will help you understand the overall structure more easily when you review them. </a:t>
            </a:r>
          </a:p>
        </p:txBody>
      </p:sp>
      <p:sp>
        <p:nvSpPr>
          <p:cNvPr id="15" name="Rectangle 14"/>
          <p:cNvSpPr/>
          <p:nvPr/>
        </p:nvSpPr>
        <p:spPr>
          <a:xfrm>
            <a:off x="479385" y="4645687"/>
            <a:ext cx="11233239" cy="1508105"/>
          </a:xfrm>
          <a:prstGeom prst="rect">
            <a:avLst/>
          </a:prstGeom>
        </p:spPr>
        <p:txBody>
          <a:bodyPr wrap="square">
            <a:spAutoFit/>
          </a:bodyPr>
          <a:lstStyle/>
          <a:p>
            <a:pPr algn="just" fontAlgn="base">
              <a:spcAft>
                <a:spcPts val="0"/>
              </a:spcAft>
            </a:pPr>
            <a:r>
              <a:rPr lang="en-US" sz="2400" dirty="0">
                <a:latin typeface="Calibri" panose="020F0502020204030204" pitchFamily="34" charset="0"/>
                <a:ea typeface="Times New Roman" panose="02020603050405020304" pitchFamily="18" charset="0"/>
              </a:rPr>
              <a:t>Look at your notes. Is it easy to differentiate between main ideas and detail?</a:t>
            </a:r>
          </a:p>
          <a:p>
            <a:pPr algn="just" fontAlgn="base">
              <a:spcAft>
                <a:spcPts val="0"/>
              </a:spcAft>
            </a:pPr>
            <a:r>
              <a:rPr lang="en-US" sz="2400" dirty="0">
                <a:latin typeface="Calibri" panose="020F0502020204030204" pitchFamily="34" charset="0"/>
                <a:ea typeface="Times New Roman" panose="02020603050405020304" pitchFamily="18" charset="0"/>
              </a:rPr>
              <a:t> </a:t>
            </a:r>
          </a:p>
          <a:p>
            <a:pPr algn="just" fontAlgn="base">
              <a:spcAft>
                <a:spcPts val="0"/>
              </a:spcAft>
            </a:pPr>
            <a:r>
              <a:rPr lang="en-US" sz="2400" dirty="0">
                <a:latin typeface="Calibri" panose="020F0502020204030204" pitchFamily="34" charset="0"/>
                <a:ea typeface="Times New Roman" panose="02020603050405020304" pitchFamily="18" charset="0"/>
              </a:rPr>
              <a:t>How could you make the main ideas stand out more?</a:t>
            </a:r>
          </a:p>
          <a:p>
            <a:pPr algn="just" fontAlgn="base">
              <a:spcAft>
                <a:spcPts val="0"/>
              </a:spcAft>
            </a:pPr>
            <a:endParaRPr lang="en-US" sz="2000" i="1" dirty="0">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113511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 reflection</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graphicFrame>
        <p:nvGraphicFramePr>
          <p:cNvPr id="5" name="Table 4">
            <a:extLst>
              <a:ext uri="{FF2B5EF4-FFF2-40B4-BE49-F238E27FC236}">
                <a16:creationId xmlns:a16="http://schemas.microsoft.com/office/drawing/2014/main" id="{CCD33BD8-9450-4E73-634C-5FB76A105719}"/>
              </a:ext>
            </a:extLst>
          </p:cNvPr>
          <p:cNvGraphicFramePr>
            <a:graphicFrameLocks noGrp="1"/>
          </p:cNvGraphicFramePr>
          <p:nvPr>
            <p:extLst>
              <p:ext uri="{D42A27DB-BD31-4B8C-83A1-F6EECF244321}">
                <p14:modId xmlns:p14="http://schemas.microsoft.com/office/powerpoint/2010/main" val="1596767251"/>
              </p:ext>
            </p:extLst>
          </p:nvPr>
        </p:nvGraphicFramePr>
        <p:xfrm>
          <a:off x="1991544" y="2083914"/>
          <a:ext cx="8208912" cy="3312395"/>
        </p:xfrm>
        <a:graphic>
          <a:graphicData uri="http://schemas.openxmlformats.org/drawingml/2006/table">
            <a:tbl>
              <a:tblPr firstRow="1" firstCol="1" bandRow="1"/>
              <a:tblGrid>
                <a:gridCol w="8208912">
                  <a:extLst>
                    <a:ext uri="{9D8B030D-6E8A-4147-A177-3AD203B41FA5}">
                      <a16:colId xmlns:a16="http://schemas.microsoft.com/office/drawing/2014/main" val="2247250516"/>
                    </a:ext>
                  </a:extLst>
                </a:gridCol>
              </a:tblGrid>
              <a:tr h="3312395">
                <a:tc>
                  <a:txBody>
                    <a:bodyPr/>
                    <a:lstStyle/>
                    <a:p>
                      <a:pPr marL="0" marR="0">
                        <a:lnSpc>
                          <a:spcPct val="115000"/>
                        </a:lnSpc>
                        <a:spcBef>
                          <a:spcPts val="0"/>
                        </a:spcBef>
                        <a:spcAft>
                          <a:spcPts val="0"/>
                        </a:spcAft>
                      </a:pPr>
                      <a:r>
                        <a:rPr lang="en-GB" sz="11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457200" marR="0" lvl="0" indent="-342900">
                        <a:lnSpc>
                          <a:spcPct val="115000"/>
                        </a:lnSpc>
                        <a:spcBef>
                          <a:spcPts val="0"/>
                        </a:spcBef>
                        <a:spcAft>
                          <a:spcPts val="0"/>
                        </a:spcAft>
                        <a:buFont typeface="Wingdings" panose="05000000000000000000" pitchFamily="2" charset="2"/>
                        <a:buChar char=""/>
                      </a:pPr>
                      <a:r>
                        <a:rPr lang="en-GB" sz="2000" dirty="0">
                          <a:effectLst/>
                          <a:latin typeface="Calibri" panose="020F0502020204030204" pitchFamily="34" charset="0"/>
                          <a:ea typeface="DengXian" panose="02010600030101010101" pitchFamily="2" charset="-122"/>
                          <a:cs typeface="Times New Roman" panose="02020603050405020304" pitchFamily="18" charset="0"/>
                        </a:rPr>
                        <a:t>Challenge to organize time:</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800100" marR="0" lvl="1" indent="-342900">
                        <a:lnSpc>
                          <a:spcPct val="115000"/>
                        </a:lnSpc>
                        <a:spcBef>
                          <a:spcPts val="0"/>
                        </a:spcBef>
                        <a:spcAft>
                          <a:spcPts val="0"/>
                        </a:spcAft>
                        <a:buFont typeface="Courier New" panose="02070309020205020404" pitchFamily="49" charset="0"/>
                        <a:buChar char="o"/>
                      </a:pPr>
                      <a:r>
                        <a:rPr lang="en-GB" sz="2000" dirty="0">
                          <a:effectLst/>
                          <a:latin typeface="Calibri" panose="020F0502020204030204" pitchFamily="34" charset="0"/>
                          <a:ea typeface="DengXian" panose="02010600030101010101" pitchFamily="2" charset="-122"/>
                          <a:cs typeface="Times New Roman" panose="02020603050405020304" pitchFamily="18" charset="0"/>
                        </a:rPr>
                        <a:t>Some </a:t>
                      </a:r>
                      <a:r>
                        <a:rPr lang="en-GB" sz="2000" dirty="0" err="1">
                          <a:effectLst/>
                          <a:latin typeface="Calibri" panose="020F0502020204030204" pitchFamily="34" charset="0"/>
                          <a:ea typeface="DengXian" panose="02010600030101010101" pitchFamily="2" charset="-122"/>
                          <a:cs typeface="Times New Roman" panose="02020603050405020304" pitchFamily="18" charset="0"/>
                        </a:rPr>
                        <a:t>sts</a:t>
                      </a:r>
                      <a:r>
                        <a:rPr lang="en-GB" sz="2000" dirty="0">
                          <a:effectLst/>
                          <a:latin typeface="Calibri" panose="020F0502020204030204" pitchFamily="34" charset="0"/>
                          <a:ea typeface="DengXian" panose="02010600030101010101" pitchFamily="2" charset="-122"/>
                          <a:cs typeface="Times New Roman" panose="02020603050405020304" pitchFamily="18" charset="0"/>
                        </a:rPr>
                        <a:t>: too much time playing video games, join too many societies</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800100" marR="0" lvl="1" indent="-342900">
                        <a:lnSpc>
                          <a:spcPct val="115000"/>
                        </a:lnSpc>
                        <a:spcBef>
                          <a:spcPts val="0"/>
                        </a:spcBef>
                        <a:spcAft>
                          <a:spcPts val="0"/>
                        </a:spcAft>
                        <a:buFont typeface="Courier New" panose="02070309020205020404" pitchFamily="49" charset="0"/>
                        <a:buChar char="o"/>
                      </a:pPr>
                      <a:r>
                        <a:rPr lang="en-GB" sz="2000" dirty="0">
                          <a:effectLst/>
                          <a:latin typeface="Calibri" panose="020F0502020204030204" pitchFamily="34" charset="0"/>
                          <a:ea typeface="DengXian" panose="02010600030101010101" pitchFamily="2" charset="-122"/>
                          <a:cs typeface="Times New Roman" panose="02020603050405020304" pitchFamily="18" charset="0"/>
                        </a:rPr>
                        <a:t>Study is most important </a:t>
                      </a:r>
                      <a:r>
                        <a:rPr lang="en-GB" sz="2000" dirty="0">
                          <a:effectLst/>
                          <a:latin typeface="Calibri" panose="020F0502020204030204" pitchFamily="34" charset="0"/>
                          <a:ea typeface="DengXian" panose="02010600030101010101" pitchFamily="2" charset="-122"/>
                          <a:cs typeface="Times New Roman" panose="02020603050405020304" pitchFamily="18" charset="0"/>
                          <a:sym typeface="Symbol" panose="05050102010706020507" pitchFamily="18" charset="2"/>
                        </a:rPr>
                        <a:t></a:t>
                      </a:r>
                      <a:r>
                        <a:rPr lang="en-GB" sz="2000" dirty="0">
                          <a:effectLst/>
                          <a:latin typeface="Calibri" panose="020F0502020204030204" pitchFamily="34" charset="0"/>
                          <a:ea typeface="DengXian" panose="02010600030101010101" pitchFamily="2" charset="-122"/>
                          <a:cs typeface="Times New Roman" panose="02020603050405020304" pitchFamily="18" charset="0"/>
                        </a:rPr>
                        <a:t> balance needed</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0"/>
                        </a:spcAft>
                      </a:pPr>
                      <a:r>
                        <a:rPr lang="en-GB" sz="2000" u="none" strike="noStrike" dirty="0">
                          <a:effectLst/>
                          <a:latin typeface="Calibri" panose="020F0502020204030204" pitchFamily="34" charset="0"/>
                          <a:ea typeface="DengXian" panose="02010600030101010101" pitchFamily="2" charset="-122"/>
                          <a:cs typeface="Times New Roman" panose="02020603050405020304" pitchFamily="18" charset="0"/>
                        </a:rPr>
                        <a:t> </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0"/>
                        </a:spcAft>
                      </a:pPr>
                      <a:r>
                        <a:rPr lang="en-GB" sz="2000" b="1" u="sng" dirty="0">
                          <a:effectLst/>
                          <a:latin typeface="Calibri" panose="020F0502020204030204" pitchFamily="34" charset="0"/>
                          <a:ea typeface="DengXian" panose="02010600030101010101" pitchFamily="2" charset="-122"/>
                          <a:cs typeface="Times New Roman" panose="02020603050405020304" pitchFamily="18" charset="0"/>
                        </a:rPr>
                        <a:t>2. Relationship with teachers </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457200" marR="0" lvl="0" indent="-342900">
                        <a:lnSpc>
                          <a:spcPct val="115000"/>
                        </a:lnSpc>
                        <a:spcBef>
                          <a:spcPts val="0"/>
                        </a:spcBef>
                        <a:spcAft>
                          <a:spcPts val="0"/>
                        </a:spcAft>
                        <a:buFont typeface="Wingdings" panose="05000000000000000000" pitchFamily="2" charset="2"/>
                        <a:buChar char=""/>
                      </a:pPr>
                      <a:r>
                        <a:rPr lang="en-GB" sz="2000" dirty="0">
                          <a:effectLst/>
                          <a:latin typeface="Calibri" panose="020F0502020204030204" pitchFamily="34" charset="0"/>
                          <a:ea typeface="DengXian" panose="02010600030101010101" pitchFamily="2" charset="-122"/>
                          <a:cs typeface="Times New Roman" panose="02020603050405020304" pitchFamily="18" charset="0"/>
                        </a:rPr>
                        <a:t>Ch. high school teachers:</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800100" marR="0" lvl="1" indent="-342900">
                        <a:lnSpc>
                          <a:spcPct val="115000"/>
                        </a:lnSpc>
                        <a:spcBef>
                          <a:spcPts val="0"/>
                        </a:spcBef>
                        <a:spcAft>
                          <a:spcPts val="0"/>
                        </a:spcAft>
                        <a:buFont typeface="Courier New" panose="02070309020205020404" pitchFamily="49" charset="0"/>
                        <a:buChar char="o"/>
                      </a:pPr>
                      <a:r>
                        <a:rPr lang="en-GB" sz="2000" dirty="0" err="1">
                          <a:effectLst/>
                          <a:latin typeface="Calibri" panose="020F0502020204030204" pitchFamily="34" charset="0"/>
                          <a:ea typeface="DengXian" panose="02010600030101010101" pitchFamily="2" charset="-122"/>
                          <a:cs typeface="Times New Roman" panose="02020603050405020304" pitchFamily="18" charset="0"/>
                        </a:rPr>
                        <a:t>Sts</a:t>
                      </a:r>
                      <a:r>
                        <a:rPr lang="en-GB" sz="2000" dirty="0">
                          <a:effectLst/>
                          <a:latin typeface="Calibri" panose="020F0502020204030204" pitchFamily="34" charset="0"/>
                          <a:ea typeface="DengXian" panose="02010600030101010101" pitchFamily="2" charset="-122"/>
                          <a:cs typeface="Times New Roman" panose="02020603050405020304" pitchFamily="18" charset="0"/>
                        </a:rPr>
                        <a:t> trust them &amp; recognise superiority</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800100" marR="0" lvl="1" indent="-342900">
                        <a:lnSpc>
                          <a:spcPct val="115000"/>
                        </a:lnSpc>
                        <a:spcBef>
                          <a:spcPts val="0"/>
                        </a:spcBef>
                        <a:spcAft>
                          <a:spcPts val="0"/>
                        </a:spcAft>
                        <a:buFont typeface="Courier New" panose="02070309020205020404" pitchFamily="49" charset="0"/>
                        <a:buChar char="o"/>
                      </a:pPr>
                      <a:r>
                        <a:rPr lang="en-GB" sz="2000" dirty="0" err="1">
                          <a:effectLst/>
                          <a:latin typeface="Calibri" panose="020F0502020204030204" pitchFamily="34" charset="0"/>
                          <a:ea typeface="DengXian" panose="02010600030101010101" pitchFamily="2" charset="-122"/>
                          <a:cs typeface="Times New Roman" panose="02020603050405020304" pitchFamily="18" charset="0"/>
                        </a:rPr>
                        <a:t>Sts</a:t>
                      </a:r>
                      <a:r>
                        <a:rPr lang="en-GB" sz="2000" dirty="0">
                          <a:effectLst/>
                          <a:latin typeface="Calibri" panose="020F0502020204030204" pitchFamily="34" charset="0"/>
                          <a:ea typeface="DengXian" panose="02010600030101010101" pitchFamily="2" charset="-122"/>
                          <a:cs typeface="Times New Roman" panose="02020603050405020304" pitchFamily="18" charset="0"/>
                        </a:rPr>
                        <a:t> maybe unwilling to express themselves or ask Qs (2008 study)</a:t>
                      </a:r>
                      <a:endParaRPr lang="en-US" sz="2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0"/>
                        </a:spcAft>
                      </a:pPr>
                      <a:r>
                        <a:rPr lang="en-GB" sz="1100" u="none" strike="noStrike"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72626842"/>
                  </a:ext>
                </a:extLst>
              </a:tr>
            </a:tbl>
          </a:graphicData>
        </a:graphic>
      </p:graphicFrame>
      <p:sp>
        <p:nvSpPr>
          <p:cNvPr id="4" name="TextBox 3">
            <a:extLst>
              <a:ext uri="{FF2B5EF4-FFF2-40B4-BE49-F238E27FC236}">
                <a16:creationId xmlns:a16="http://schemas.microsoft.com/office/drawing/2014/main" id="{8F9D1CE1-0006-9318-4DCE-01466EF75D93}"/>
              </a:ext>
            </a:extLst>
          </p:cNvPr>
          <p:cNvSpPr txBox="1"/>
          <p:nvPr/>
        </p:nvSpPr>
        <p:spPr>
          <a:xfrm>
            <a:off x="479376" y="1052640"/>
            <a:ext cx="11017224" cy="830997"/>
          </a:xfrm>
          <a:prstGeom prst="rect">
            <a:avLst/>
          </a:prstGeom>
          <a:noFill/>
        </p:spPr>
        <p:txBody>
          <a:bodyPr wrap="square" rtlCol="0">
            <a:spAutoFit/>
          </a:bodyPr>
          <a:lstStyle/>
          <a:p>
            <a:r>
              <a:rPr lang="en-US" sz="2400" dirty="0"/>
              <a:t>Look at a section of sample notes from today’s lecture. </a:t>
            </a:r>
          </a:p>
          <a:p>
            <a:r>
              <a:rPr lang="en-US" sz="2400" dirty="0"/>
              <a:t>Talk to your partner. Identify </a:t>
            </a:r>
            <a:r>
              <a:rPr lang="en-US" sz="2400" b="1" dirty="0"/>
              <a:t>four</a:t>
            </a:r>
            <a:r>
              <a:rPr lang="en-US" sz="2400" dirty="0"/>
              <a:t> ways the heading for the section is made clear.</a:t>
            </a:r>
          </a:p>
        </p:txBody>
      </p:sp>
      <p:sp>
        <p:nvSpPr>
          <p:cNvPr id="7" name="Rectangle 6">
            <a:extLst>
              <a:ext uri="{FF2B5EF4-FFF2-40B4-BE49-F238E27FC236}">
                <a16:creationId xmlns:a16="http://schemas.microsoft.com/office/drawing/2014/main" id="{87657788-51F3-71A3-8682-EFCBAE153631}"/>
              </a:ext>
            </a:extLst>
          </p:cNvPr>
          <p:cNvSpPr/>
          <p:nvPr/>
        </p:nvSpPr>
        <p:spPr>
          <a:xfrm>
            <a:off x="9815736" y="3149862"/>
            <a:ext cx="1867209" cy="7200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Use of space</a:t>
            </a:r>
          </a:p>
        </p:txBody>
      </p:sp>
      <p:sp>
        <p:nvSpPr>
          <p:cNvPr id="8" name="Rectangle 7">
            <a:extLst>
              <a:ext uri="{FF2B5EF4-FFF2-40B4-BE49-F238E27FC236}">
                <a16:creationId xmlns:a16="http://schemas.microsoft.com/office/drawing/2014/main" id="{D287BF18-DECF-E3C8-E6B0-EE5279B5F313}"/>
              </a:ext>
            </a:extLst>
          </p:cNvPr>
          <p:cNvSpPr/>
          <p:nvPr/>
        </p:nvSpPr>
        <p:spPr>
          <a:xfrm>
            <a:off x="418453" y="4281343"/>
            <a:ext cx="1409496" cy="7200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Indentation of details</a:t>
            </a:r>
          </a:p>
        </p:txBody>
      </p:sp>
      <p:sp>
        <p:nvSpPr>
          <p:cNvPr id="9" name="Rectangle 8">
            <a:extLst>
              <a:ext uri="{FF2B5EF4-FFF2-40B4-BE49-F238E27FC236}">
                <a16:creationId xmlns:a16="http://schemas.microsoft.com/office/drawing/2014/main" id="{5AE6AB11-F0ED-83F5-0B77-B170C90D08D5}"/>
              </a:ext>
            </a:extLst>
          </p:cNvPr>
          <p:cNvSpPr/>
          <p:nvPr/>
        </p:nvSpPr>
        <p:spPr>
          <a:xfrm>
            <a:off x="9814189" y="4049182"/>
            <a:ext cx="1867209" cy="86409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Use of bold/ underline/ </a:t>
            </a:r>
            <a:r>
              <a:rPr lang="en-US" b="1" dirty="0" err="1"/>
              <a:t>colour</a:t>
            </a:r>
            <a:endParaRPr lang="en-US" b="1" dirty="0"/>
          </a:p>
        </p:txBody>
      </p:sp>
      <p:sp>
        <p:nvSpPr>
          <p:cNvPr id="16" name="Rectangle 15">
            <a:extLst>
              <a:ext uri="{FF2B5EF4-FFF2-40B4-BE49-F238E27FC236}">
                <a16:creationId xmlns:a16="http://schemas.microsoft.com/office/drawing/2014/main" id="{999EBAFB-4BE2-4B7B-31D0-6FEEB7E18CA0}"/>
              </a:ext>
            </a:extLst>
          </p:cNvPr>
          <p:cNvSpPr/>
          <p:nvPr/>
        </p:nvSpPr>
        <p:spPr>
          <a:xfrm>
            <a:off x="418453" y="2502247"/>
            <a:ext cx="1409496" cy="7200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Use of numbers </a:t>
            </a:r>
          </a:p>
        </p:txBody>
      </p:sp>
      <p:cxnSp>
        <p:nvCxnSpPr>
          <p:cNvPr id="17" name="Straight Arrow Connector 16">
            <a:extLst>
              <a:ext uri="{FF2B5EF4-FFF2-40B4-BE49-F238E27FC236}">
                <a16:creationId xmlns:a16="http://schemas.microsoft.com/office/drawing/2014/main" id="{118E5BBD-F886-3C5D-5B5F-336B674604C4}"/>
              </a:ext>
            </a:extLst>
          </p:cNvPr>
          <p:cNvCxnSpPr>
            <a:cxnSpLocks/>
            <a:stCxn id="16" idx="2"/>
          </p:cNvCxnSpPr>
          <p:nvPr/>
        </p:nvCxnSpPr>
        <p:spPr>
          <a:xfrm>
            <a:off x="1123201" y="3222327"/>
            <a:ext cx="868343" cy="63917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FA144D-C36A-FA9A-7266-F1FFEF6B91A1}"/>
              </a:ext>
            </a:extLst>
          </p:cNvPr>
          <p:cNvCxnSpPr>
            <a:cxnSpLocks/>
          </p:cNvCxnSpPr>
          <p:nvPr/>
        </p:nvCxnSpPr>
        <p:spPr>
          <a:xfrm>
            <a:off x="1781041" y="4636418"/>
            <a:ext cx="440452" cy="496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C2A4EA-21B1-38D3-0A13-476F17C9290B}"/>
              </a:ext>
            </a:extLst>
          </p:cNvPr>
          <p:cNvCxnSpPr>
            <a:cxnSpLocks/>
            <a:stCxn id="7" idx="1"/>
          </p:cNvCxnSpPr>
          <p:nvPr/>
        </p:nvCxnSpPr>
        <p:spPr>
          <a:xfrm flipH="1">
            <a:off x="4655840" y="3509902"/>
            <a:ext cx="5159896" cy="4891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9211E2-F44B-C122-7BB6-EEBA58C62F0F}"/>
              </a:ext>
            </a:extLst>
          </p:cNvPr>
          <p:cNvCxnSpPr>
            <a:cxnSpLocks/>
            <a:stCxn id="9" idx="1"/>
          </p:cNvCxnSpPr>
          <p:nvPr/>
        </p:nvCxnSpPr>
        <p:spPr>
          <a:xfrm flipH="1" flipV="1">
            <a:off x="5159897" y="3861506"/>
            <a:ext cx="4654292" cy="61972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AE923D-73C5-17DB-B7D0-99C3F5B3550F}"/>
              </a:ext>
            </a:extLst>
          </p:cNvPr>
          <p:cNvSpPr txBox="1"/>
          <p:nvPr/>
        </p:nvSpPr>
        <p:spPr>
          <a:xfrm>
            <a:off x="438948" y="5551329"/>
            <a:ext cx="11233239" cy="400110"/>
          </a:xfrm>
          <a:prstGeom prst="rect">
            <a:avLst/>
          </a:prstGeom>
          <a:noFill/>
          <a:ln>
            <a:noFill/>
            <a:prstDash val="dash"/>
          </a:ln>
        </p:spPr>
        <p:txBody>
          <a:bodyPr wrap="square" rtlCol="0">
            <a:spAutoFit/>
          </a:bodyPr>
          <a:lstStyle/>
          <a:p>
            <a:r>
              <a:rPr lang="en-US" sz="2000" b="1" dirty="0"/>
              <a:t>Self-study:</a:t>
            </a:r>
            <a:r>
              <a:rPr lang="en-US" sz="2000" dirty="0"/>
              <a:t> Do you think you need to develop the organisation and content of your notes after class? </a:t>
            </a:r>
          </a:p>
        </p:txBody>
      </p:sp>
      <p:sp>
        <p:nvSpPr>
          <p:cNvPr id="32" name="Content Placeholder 2">
            <a:extLst>
              <a:ext uri="{FF2B5EF4-FFF2-40B4-BE49-F238E27FC236}">
                <a16:creationId xmlns:a16="http://schemas.microsoft.com/office/drawing/2014/main" id="{43935FA5-0317-4E65-943E-9A3591D13A97}"/>
              </a:ext>
            </a:extLst>
          </p:cNvPr>
          <p:cNvSpPr>
            <a:spLocks noGrp="1"/>
          </p:cNvSpPr>
          <p:nvPr>
            <p:ph idx="1"/>
          </p:nvPr>
        </p:nvSpPr>
        <p:spPr>
          <a:xfrm>
            <a:off x="438948" y="6060439"/>
            <a:ext cx="11233239" cy="670279"/>
          </a:xfrm>
          <a:solidFill>
            <a:srgbClr val="C7EBE2"/>
          </a:solidFill>
          <a:ln>
            <a:solidFill>
              <a:schemeClr val="tx1"/>
            </a:solidFill>
            <a:prstDash val="dash"/>
          </a:ln>
        </p:spPr>
        <p:txBody>
          <a:bodyPr>
            <a:noAutofit/>
          </a:bodyPr>
          <a:lstStyle/>
          <a:p>
            <a:pPr marL="0" indent="0">
              <a:buNone/>
            </a:pPr>
            <a:r>
              <a:rPr lang="en-US" sz="2000" dirty="0"/>
              <a:t>Developing your notes after seminars and lectures is a great way of reviewing content and ensuring you have usable notes.</a:t>
            </a:r>
          </a:p>
        </p:txBody>
      </p:sp>
    </p:spTree>
    <p:extLst>
      <p:ext uri="{BB962C8B-B14F-4D97-AF65-F5344CB8AC3E}">
        <p14:creationId xmlns:p14="http://schemas.microsoft.com/office/powerpoint/2010/main" val="353908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28" grpId="0"/>
      <p:bldP spid="32"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Developing the topic</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4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8465" y="5454994"/>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99705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360" y="1177742"/>
            <a:ext cx="6864446" cy="5112568"/>
          </a:xfrm>
          <a:noFill/>
        </p:spPr>
        <p:txBody>
          <a:bodyPr>
            <a:normAutofit fontScale="92500"/>
          </a:bodyPr>
          <a:lstStyle/>
          <a:p>
            <a:pPr marL="0" indent="0">
              <a:buNone/>
            </a:pPr>
            <a:r>
              <a:rPr lang="en-US" sz="2200" dirty="0"/>
              <a:t>In Live Lecture 1 you were introduced to </a:t>
            </a:r>
            <a:r>
              <a:rPr lang="en-US" sz="2200" b="1" dirty="0"/>
              <a:t>Gibbs’ Reflective Cycle. </a:t>
            </a:r>
          </a:p>
          <a:p>
            <a:pPr marL="0" indent="0">
              <a:buNone/>
            </a:pPr>
            <a:endParaRPr lang="en-US" sz="2400" dirty="0"/>
          </a:p>
          <a:p>
            <a:pPr marL="0" indent="0">
              <a:buNone/>
            </a:pPr>
            <a:r>
              <a:rPr lang="en-US" sz="2600" dirty="0"/>
              <a:t>With a partner, use the model to reflect on an experience you have had so far at UNNC. It could relate to:</a:t>
            </a:r>
          </a:p>
          <a:p>
            <a:r>
              <a:rPr lang="en-US" sz="2600" dirty="0"/>
              <a:t>Your time management</a:t>
            </a:r>
          </a:p>
          <a:p>
            <a:r>
              <a:rPr lang="en-US" sz="2600" dirty="0"/>
              <a:t>Interactions with teachers</a:t>
            </a:r>
          </a:p>
          <a:p>
            <a:r>
              <a:rPr lang="en-US" sz="2600" dirty="0"/>
              <a:t>An assignment you are working on</a:t>
            </a:r>
          </a:p>
          <a:p>
            <a:pPr marL="0" indent="0">
              <a:buNone/>
            </a:pPr>
            <a:endParaRPr lang="en-US" sz="2400" dirty="0"/>
          </a:p>
          <a:p>
            <a:pPr marL="0" indent="0">
              <a:buNone/>
            </a:pPr>
            <a:r>
              <a:rPr lang="en-US" sz="2200" i="1" dirty="0"/>
              <a:t>Note:</a:t>
            </a:r>
          </a:p>
          <a:p>
            <a:pPr marL="0" indent="0">
              <a:buNone/>
            </a:pPr>
            <a:r>
              <a:rPr lang="en-US" sz="2200" dirty="0"/>
              <a:t>- You don’t need to write the reflection, you can just talk.</a:t>
            </a:r>
          </a:p>
          <a:p>
            <a:pPr marL="0" indent="0">
              <a:buNone/>
            </a:pPr>
            <a:r>
              <a:rPr lang="en-US" sz="2200" dirty="0"/>
              <a:t>- Try to use ideas from today’s lecture at the </a:t>
            </a:r>
            <a:r>
              <a:rPr lang="en-US" sz="2200" i="1" dirty="0"/>
              <a:t>Analysis</a:t>
            </a:r>
            <a:r>
              <a:rPr lang="en-US" sz="2200" dirty="0"/>
              <a:t> stage.</a:t>
            </a:r>
          </a:p>
          <a:p>
            <a:pPr marL="0" indent="0">
              <a:buNone/>
            </a:pPr>
            <a:endParaRPr lang="en-GB"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Developing the topic</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officeArt object">
            <a:extLst>
              <a:ext uri="{FF2B5EF4-FFF2-40B4-BE49-F238E27FC236}">
                <a16:creationId xmlns:a16="http://schemas.microsoft.com/office/drawing/2014/main" id="{4E965975-7330-85AB-3FCA-614E42B10FEC}"/>
              </a:ext>
            </a:extLst>
          </p:cNvPr>
          <p:cNvPicPr/>
          <p:nvPr/>
        </p:nvPicPr>
        <p:blipFill>
          <a:blip r:embed="rId3"/>
          <a:srcRect t="640" b="640"/>
          <a:stretch>
            <a:fillRect/>
          </a:stretch>
        </p:blipFill>
        <p:spPr>
          <a:xfrm>
            <a:off x="7199806" y="1556792"/>
            <a:ext cx="4680520" cy="4123466"/>
          </a:xfrm>
          <a:prstGeom prst="rect">
            <a:avLst/>
          </a:prstGeom>
          <a:ln w="12700" cap="flat">
            <a:solidFill>
              <a:schemeClr val="tx1"/>
            </a:solidFill>
            <a:miter lim="400000"/>
          </a:ln>
          <a:effectLst/>
        </p:spPr>
      </p:pic>
    </p:spTree>
    <p:extLst>
      <p:ext uri="{BB962C8B-B14F-4D97-AF65-F5344CB8AC3E}">
        <p14:creationId xmlns:p14="http://schemas.microsoft.com/office/powerpoint/2010/main" val="345762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2723987845"/>
              </p:ext>
            </p:extLst>
          </p:nvPr>
        </p:nvGraphicFramePr>
        <p:xfrm>
          <a:off x="479377" y="1085492"/>
          <a:ext cx="11233247" cy="4329680"/>
        </p:xfrm>
        <a:graphic>
          <a:graphicData uri="http://schemas.openxmlformats.org/drawingml/2006/table">
            <a:tbl>
              <a:tblPr firstRow="1" bandRow="1">
                <a:tableStyleId>{5940675A-B579-460E-94D1-54222C63F5DA}</a:tableStyleId>
              </a:tblPr>
              <a:tblGrid>
                <a:gridCol w="1625866">
                  <a:extLst>
                    <a:ext uri="{9D8B030D-6E8A-4147-A177-3AD203B41FA5}">
                      <a16:colId xmlns:a16="http://schemas.microsoft.com/office/drawing/2014/main" val="2008940339"/>
                    </a:ext>
                  </a:extLst>
                </a:gridCol>
                <a:gridCol w="9607381">
                  <a:extLst>
                    <a:ext uri="{9D8B030D-6E8A-4147-A177-3AD203B41FA5}">
                      <a16:colId xmlns:a16="http://schemas.microsoft.com/office/drawing/2014/main" val="2859638879"/>
                    </a:ext>
                  </a:extLst>
                </a:gridCol>
              </a:tblGrid>
              <a:tr h="44224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167245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3.2</a:t>
                      </a: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0" dirty="0">
                          <a:solidFill>
                            <a:schemeClr val="tx1"/>
                          </a:solidFill>
                          <a:effectLst/>
                          <a:latin typeface="+mn-lt"/>
                          <a:ea typeface="SimSun" panose="02010600030101010101" pitchFamily="2" charset="-122"/>
                          <a:cs typeface="Arial" panose="020B0604020202020204" pitchFamily="34" charset="0"/>
                        </a:rPr>
                        <a:t>Watch the YouTube video ‘</a:t>
                      </a:r>
                      <a:r>
                        <a:rPr lang="en-US" sz="2400" b="0" i="1" dirty="0">
                          <a:solidFill>
                            <a:schemeClr val="tx1"/>
                          </a:solidFill>
                          <a:effectLst/>
                          <a:latin typeface="+mn-lt"/>
                          <a:ea typeface="SimSun" panose="02010600030101010101" pitchFamily="2" charset="-122"/>
                          <a:cs typeface="Arial" panose="020B0604020202020204" pitchFamily="34" charset="0"/>
                        </a:rPr>
                        <a:t>Study</a:t>
                      </a:r>
                      <a:r>
                        <a:rPr lang="en-US" sz="2400" b="0" i="1" baseline="0" dirty="0">
                          <a:solidFill>
                            <a:schemeClr val="tx1"/>
                          </a:solidFill>
                          <a:effectLst/>
                          <a:latin typeface="+mn-lt"/>
                          <a:ea typeface="SimSun" panose="02010600030101010101" pitchFamily="2" charset="-122"/>
                          <a:cs typeface="Arial" panose="020B0604020202020204" pitchFamily="34" charset="0"/>
                        </a:rPr>
                        <a:t> tips for </a:t>
                      </a:r>
                      <a:r>
                        <a:rPr lang="en-US" sz="2400" b="0" i="0" baseline="0" dirty="0">
                          <a:solidFill>
                            <a:schemeClr val="tx1"/>
                          </a:solidFill>
                          <a:effectLst/>
                          <a:latin typeface="+mn-lt"/>
                          <a:ea typeface="SimSun" panose="02010600030101010101" pitchFamily="2" charset="-122"/>
                          <a:cs typeface="Arial" panose="020B0604020202020204" pitchFamily="34" charset="0"/>
                        </a:rPr>
                        <a:t>college’ </a:t>
                      </a:r>
                      <a:r>
                        <a:rPr lang="en-US" sz="2400" b="0" i="0" dirty="0">
                          <a:solidFill>
                            <a:schemeClr val="tx1"/>
                          </a:solidFill>
                          <a:effectLst/>
                          <a:latin typeface="+mn-lt"/>
                          <a:ea typeface="SimSun" panose="02010600030101010101" pitchFamily="2" charset="-122"/>
                          <a:cs typeface="Arial" panose="020B0604020202020204" pitchFamily="34" charset="0"/>
                        </a:rPr>
                        <a:t>and</a:t>
                      </a:r>
                      <a:r>
                        <a:rPr lang="en-US" sz="2400" b="0" dirty="0">
                          <a:solidFill>
                            <a:schemeClr val="tx1"/>
                          </a:solidFill>
                          <a:effectLst/>
                          <a:latin typeface="+mn-lt"/>
                          <a:ea typeface="SimSun" panose="02010600030101010101" pitchFamily="2" charset="-122"/>
                          <a:cs typeface="Arial" panose="020B0604020202020204" pitchFamily="34" charset="0"/>
                        </a:rPr>
                        <a:t> write down the main tips. You can find the link to the video on the </a:t>
                      </a:r>
                      <a:r>
                        <a:rPr lang="en-US" sz="2400" b="1" dirty="0" err="1">
                          <a:solidFill>
                            <a:schemeClr val="tx1"/>
                          </a:solidFill>
                          <a:effectLst/>
                          <a:latin typeface="+mn-lt"/>
                          <a:ea typeface="SimSun" panose="02010600030101010101" pitchFamily="2" charset="-122"/>
                          <a:cs typeface="Arial" panose="020B0604020202020204" pitchFamily="34" charset="0"/>
                        </a:rPr>
                        <a:t>OCSa</a:t>
                      </a:r>
                      <a:r>
                        <a:rPr lang="en-US" sz="2400" b="1" baseline="0" dirty="0">
                          <a:solidFill>
                            <a:schemeClr val="tx1"/>
                          </a:solidFill>
                          <a:effectLst/>
                          <a:latin typeface="+mn-lt"/>
                          <a:ea typeface="SimSun" panose="02010600030101010101" pitchFamily="2" charset="-122"/>
                          <a:cs typeface="Arial" panose="020B0604020202020204" pitchFamily="34" charset="0"/>
                        </a:rPr>
                        <a:t> Moodle </a:t>
                      </a:r>
                      <a:r>
                        <a:rPr lang="en-US" sz="2400" b="0" baseline="0" dirty="0">
                          <a:solidFill>
                            <a:schemeClr val="tx1"/>
                          </a:solidFill>
                          <a:effectLst/>
                          <a:latin typeface="+mn-lt"/>
                          <a:ea typeface="SimSun" panose="02010600030101010101" pitchFamily="2" charset="-122"/>
                          <a:cs typeface="Arial" panose="020B0604020202020204" pitchFamily="34" charset="0"/>
                        </a:rPr>
                        <a:t>page, in the Week 3 section. </a:t>
                      </a:r>
                      <a:endParaRPr lang="en-US" sz="2400" b="0" dirty="0">
                        <a:solidFill>
                          <a:schemeClr val="tx1"/>
                        </a:solidFill>
                        <a:effectLst/>
                        <a:latin typeface="+mn-lt"/>
                        <a:ea typeface="SimSun" panose="02010600030101010101" pitchFamily="2" charset="-122"/>
                        <a:cs typeface="Arial" panose="020B0604020202020204" pitchFamily="34" charset="0"/>
                      </a:endParaRPr>
                    </a:p>
                    <a:p>
                      <a:pPr marL="0" marR="0" lvl="0" indent="0" algn="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1800" b="1" dirty="0">
                          <a:solidFill>
                            <a:schemeClr val="tx1"/>
                          </a:solidFill>
                          <a:effectLst/>
                          <a:latin typeface="+mn-lt"/>
                          <a:ea typeface="SimSun" panose="02010600030101010101" pitchFamily="2" charset="-122"/>
                          <a:cs typeface="Arial" panose="020B0604020202020204" pitchFamily="34" charset="0"/>
                        </a:rPr>
                        <a:t>N.B. </a:t>
                      </a:r>
                      <a:r>
                        <a:rPr lang="en-US" sz="1800" b="0" dirty="0">
                          <a:solidFill>
                            <a:schemeClr val="tx1"/>
                          </a:solidFill>
                          <a:effectLst/>
                          <a:latin typeface="+mn-lt"/>
                          <a:ea typeface="SimSun" panose="02010600030101010101" pitchFamily="2" charset="-122"/>
                          <a:cs typeface="Arial" panose="020B0604020202020204" pitchFamily="34" charset="0"/>
                        </a:rPr>
                        <a:t>You should be connected to </a:t>
                      </a:r>
                      <a:r>
                        <a:rPr lang="en-US" sz="1800" b="0" i="1" dirty="0" err="1">
                          <a:solidFill>
                            <a:schemeClr val="tx1"/>
                          </a:solidFill>
                          <a:effectLst/>
                          <a:latin typeface="+mn-lt"/>
                          <a:ea typeface="SimSun" panose="02010600030101010101" pitchFamily="2" charset="-122"/>
                          <a:cs typeface="Arial" panose="020B0604020202020204" pitchFamily="34" charset="0"/>
                        </a:rPr>
                        <a:t>eduroam</a:t>
                      </a:r>
                      <a:r>
                        <a:rPr lang="en-US" sz="1800" b="0" i="1" dirty="0">
                          <a:solidFill>
                            <a:schemeClr val="tx1"/>
                          </a:solidFill>
                          <a:effectLst/>
                          <a:latin typeface="+mn-lt"/>
                          <a:ea typeface="SimSun" panose="02010600030101010101" pitchFamily="2" charset="-122"/>
                          <a:cs typeface="Arial" panose="020B0604020202020204" pitchFamily="34" charset="0"/>
                        </a:rPr>
                        <a:t> </a:t>
                      </a:r>
                      <a:r>
                        <a:rPr lang="en-US" sz="1800" b="0" i="1" dirty="0" err="1">
                          <a:solidFill>
                            <a:schemeClr val="tx1"/>
                          </a:solidFill>
                          <a:effectLst/>
                          <a:latin typeface="+mn-lt"/>
                          <a:ea typeface="SimSun" panose="02010600030101010101" pitchFamily="2" charset="-122"/>
                          <a:cs typeface="Arial" panose="020B0604020202020204" pitchFamily="34" charset="0"/>
                        </a:rPr>
                        <a:t>wifi</a:t>
                      </a:r>
                      <a:r>
                        <a:rPr lang="en-US" sz="1800" b="0" i="0" dirty="0">
                          <a:solidFill>
                            <a:schemeClr val="tx1"/>
                          </a:solidFill>
                          <a:effectLst/>
                          <a:latin typeface="+mn-lt"/>
                          <a:ea typeface="SimSun" panose="02010600030101010101" pitchFamily="2" charset="-122"/>
                          <a:cs typeface="Arial" panose="020B0604020202020204" pitchFamily="34" charset="0"/>
                        </a:rPr>
                        <a:t> to watch the video. </a:t>
                      </a:r>
                      <a:endParaRPr lang="en-US" sz="1800" b="1" i="1" dirty="0">
                        <a:solidFill>
                          <a:schemeClr val="tx1"/>
                        </a:solidFill>
                        <a:effectLst/>
                        <a:latin typeface="+mn-lt"/>
                        <a:ea typeface="SimSun" panose="02010600030101010101" pitchFamily="2" charset="-122"/>
                        <a:cs typeface="Arial" panose="020B0604020202020204" pitchFamily="34" charset="0"/>
                      </a:endParaRPr>
                    </a:p>
                  </a:txBody>
                  <a:tcPr anchor="ctr">
                    <a:solidFill>
                      <a:schemeClr val="bg1"/>
                    </a:solidFill>
                  </a:tcPr>
                </a:tc>
                <a:extLst>
                  <a:ext uri="{0D108BD9-81ED-4DB2-BD59-A6C34878D82A}">
                    <a16:rowId xmlns:a16="http://schemas.microsoft.com/office/drawing/2014/main" val="927558485"/>
                  </a:ext>
                </a:extLst>
              </a:tr>
              <a:tr h="20289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Friday,</a:t>
                      </a:r>
                      <a:r>
                        <a:rPr lang="en-US" sz="2000" b="1" baseline="0" dirty="0">
                          <a:solidFill>
                            <a:schemeClr val="bg1"/>
                          </a:solidFill>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18</a:t>
                      </a:r>
                      <a:r>
                        <a:rPr lang="en-US" sz="2000" b="1" baseline="30000" dirty="0">
                          <a:solidFill>
                            <a:schemeClr val="bg1"/>
                          </a:solidFill>
                        </a:rPr>
                        <a:t>th</a:t>
                      </a:r>
                      <a:r>
                        <a:rPr lang="en-US" sz="2000" b="1" baseline="0" dirty="0">
                          <a:solidFill>
                            <a:schemeClr val="bg1"/>
                          </a:solidFill>
                        </a:rPr>
                        <a:t> October</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3pm</a:t>
                      </a:r>
                      <a:endParaRPr lang="en-US" sz="2000" b="1" dirty="0">
                        <a:solidFill>
                          <a:schemeClr val="bg1"/>
                        </a:solidFill>
                      </a:endParaRP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rgbClr val="002060"/>
                          </a:solidFill>
                          <a:effectLst/>
                          <a:latin typeface="+mn-lt"/>
                          <a:ea typeface="SimSun" panose="02010600030101010101" pitchFamily="2" charset="-122"/>
                          <a:cs typeface="Arial" panose="020B0604020202020204" pitchFamily="34" charset="0"/>
                        </a:rPr>
                        <a:t>Listening</a:t>
                      </a:r>
                      <a:r>
                        <a:rPr lang="en-US" sz="2400" b="1" baseline="0" dirty="0">
                          <a:solidFill>
                            <a:srgbClr val="002060"/>
                          </a:solidFill>
                          <a:effectLst/>
                          <a:latin typeface="+mn-lt"/>
                          <a:ea typeface="SimSun" panose="02010600030101010101" pitchFamily="2" charset="-122"/>
                          <a:cs typeface="Arial" panose="020B0604020202020204" pitchFamily="34" charset="0"/>
                        </a:rPr>
                        <a:t> Portfolio - Practice Task (unassessed)</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400" b="0" baseline="0" dirty="0">
                          <a:solidFill>
                            <a:schemeClr val="tx1"/>
                          </a:solidFill>
                          <a:effectLst/>
                          <a:latin typeface="+mn-lt"/>
                          <a:ea typeface="SimSun" panose="02010600030101010101" pitchFamily="2" charset="-122"/>
                          <a:cs typeface="Arial" panose="020B0604020202020204" pitchFamily="34" charset="0"/>
                        </a:rPr>
                        <a:t>Watch </a:t>
                      </a:r>
                      <a:r>
                        <a:rPr lang="en-US" sz="2400" b="0" u="sng" baseline="0" dirty="0">
                          <a:solidFill>
                            <a:schemeClr val="tx1"/>
                          </a:solidFill>
                          <a:effectLst/>
                          <a:latin typeface="+mn-lt"/>
                          <a:ea typeface="SimSun" panose="02010600030101010101" pitchFamily="2" charset="-122"/>
                          <a:cs typeface="Arial" panose="020B0604020202020204" pitchFamily="34" charset="0"/>
                        </a:rPr>
                        <a:t>Lecture 1B: </a:t>
                      </a:r>
                      <a:r>
                        <a:rPr lang="en-US" sz="2400" b="0" i="1" u="sng" baseline="0" dirty="0">
                          <a:solidFill>
                            <a:schemeClr val="tx1"/>
                          </a:solidFill>
                          <a:effectLst/>
                          <a:latin typeface="+mn-lt"/>
                          <a:ea typeface="SimSun" panose="02010600030101010101" pitchFamily="2" charset="-122"/>
                          <a:cs typeface="Arial" panose="020B0604020202020204" pitchFamily="34" charset="0"/>
                        </a:rPr>
                        <a:t>Strategies for overcoming common issues</a:t>
                      </a:r>
                      <a:r>
                        <a:rPr lang="en-US" sz="2400" b="0" i="0" baseline="0" dirty="0">
                          <a:solidFill>
                            <a:schemeClr val="tx1"/>
                          </a:solidFill>
                          <a:effectLst/>
                          <a:latin typeface="+mn-lt"/>
                          <a:ea typeface="SimSun" panose="02010600030101010101" pitchFamily="2" charset="-122"/>
                          <a:cs typeface="Arial" panose="020B0604020202020204" pitchFamily="34" charset="0"/>
                        </a:rPr>
                        <a:t> and take notes. </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Submit a copy of your notes via the submission box on the </a:t>
                      </a:r>
                      <a:r>
                        <a:rPr lang="en-US" sz="2400" b="1" i="0" baseline="0" dirty="0">
                          <a:solidFill>
                            <a:schemeClr val="tx1"/>
                          </a:solidFill>
                          <a:effectLst/>
                          <a:latin typeface="+mn-lt"/>
                          <a:ea typeface="SimSun" panose="02010600030101010101" pitchFamily="2" charset="-122"/>
                          <a:cs typeface="Arial" panose="020B0604020202020204" pitchFamily="34" charset="0"/>
                        </a:rPr>
                        <a:t>OCSa Moodle </a:t>
                      </a:r>
                      <a:r>
                        <a:rPr lang="en-US" sz="2400" b="0" i="0" baseline="0" dirty="0">
                          <a:solidFill>
                            <a:schemeClr val="tx1"/>
                          </a:solidFill>
                          <a:effectLst/>
                          <a:latin typeface="+mn-lt"/>
                          <a:ea typeface="SimSun" panose="02010600030101010101" pitchFamily="2" charset="-122"/>
                          <a:cs typeface="Arial" panose="020B0604020202020204" pitchFamily="34" charset="0"/>
                        </a:rPr>
                        <a:t>page before </a:t>
                      </a:r>
                      <a:r>
                        <a:rPr lang="en-US" sz="2400" b="0" i="0" baseline="0">
                          <a:solidFill>
                            <a:schemeClr val="tx1"/>
                          </a:solidFill>
                          <a:effectLst/>
                          <a:latin typeface="+mn-lt"/>
                          <a:ea typeface="SimSun" panose="02010600030101010101" pitchFamily="2" charset="-122"/>
                          <a:cs typeface="Arial" panose="020B0604020202020204" pitchFamily="34" charset="0"/>
                        </a:rPr>
                        <a:t>the Friday </a:t>
                      </a:r>
                      <a:r>
                        <a:rPr lang="en-US" sz="2400" b="0" i="0" baseline="0" dirty="0">
                          <a:solidFill>
                            <a:schemeClr val="tx1"/>
                          </a:solidFill>
                          <a:effectLst/>
                          <a:latin typeface="+mn-lt"/>
                          <a:ea typeface="SimSun" panose="02010600030101010101" pitchFamily="2" charset="-122"/>
                          <a:cs typeface="Arial" panose="020B0604020202020204" pitchFamily="34" charset="0"/>
                        </a:rPr>
                        <a:t>deadline (file type accepted: .</a:t>
                      </a:r>
                      <a:r>
                        <a:rPr lang="en-US" sz="2400" b="1" i="0" baseline="0" dirty="0">
                          <a:solidFill>
                            <a:schemeClr val="tx1"/>
                          </a:solidFill>
                          <a:effectLst/>
                          <a:latin typeface="+mn-lt"/>
                          <a:ea typeface="SimSun" panose="02010600030101010101" pitchFamily="2" charset="-122"/>
                          <a:cs typeface="Arial" panose="020B0604020202020204" pitchFamily="34" charset="0"/>
                        </a:rPr>
                        <a:t>pdf </a:t>
                      </a:r>
                      <a:r>
                        <a:rPr lang="en-US" sz="2400" b="0" i="0" baseline="0" dirty="0">
                          <a:solidFill>
                            <a:schemeClr val="tx1"/>
                          </a:solidFill>
                          <a:effectLst/>
                          <a:latin typeface="+mn-lt"/>
                          <a:ea typeface="SimSun" panose="02010600030101010101" pitchFamily="2" charset="-122"/>
                          <a:cs typeface="Arial" panose="020B0604020202020204" pitchFamily="34" charset="0"/>
                        </a:rPr>
                        <a:t>ONLY)</a:t>
                      </a:r>
                    </a:p>
                  </a:txBody>
                  <a:tcPr anchor="ctr">
                    <a:solidFill>
                      <a:schemeClr val="bg1"/>
                    </a:solidFill>
                  </a:tcPr>
                </a:tc>
                <a:extLst>
                  <a:ext uri="{0D108BD9-81ED-4DB2-BD59-A6C34878D82A}">
                    <a16:rowId xmlns:a16="http://schemas.microsoft.com/office/drawing/2014/main" val="2860722247"/>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Rectangle 9">
            <a:extLst>
              <a:ext uri="{FF2B5EF4-FFF2-40B4-BE49-F238E27FC236}">
                <a16:creationId xmlns:a16="http://schemas.microsoft.com/office/drawing/2014/main" id="{05F7F83D-C6D6-AA93-E38A-9F0E14223DD0}"/>
              </a:ext>
            </a:extLst>
          </p:cNvPr>
          <p:cNvSpPr/>
          <p:nvPr/>
        </p:nvSpPr>
        <p:spPr>
          <a:xfrm>
            <a:off x="479376" y="5595169"/>
            <a:ext cx="11233247" cy="707886"/>
          </a:xfrm>
          <a:prstGeom prst="rect">
            <a:avLst/>
          </a:prstGeom>
          <a:ln>
            <a:solidFill>
              <a:srgbClr val="002060"/>
            </a:solidFill>
            <a:prstDash val="lgDash"/>
          </a:ln>
        </p:spPr>
        <p:txBody>
          <a:bodyPr wrap="square">
            <a:spAutoFit/>
          </a:bodyPr>
          <a:lstStyle/>
          <a:p>
            <a:r>
              <a:rPr lang="en-US" sz="2000" b="1" dirty="0">
                <a:ea typeface="SimSun" panose="02010600030101010101" pitchFamily="2" charset="-122"/>
                <a:cs typeface="Arial" panose="020B0604020202020204" pitchFamily="34" charset="0"/>
              </a:rPr>
              <a:t>Self-study</a:t>
            </a:r>
          </a:p>
          <a:p>
            <a:r>
              <a:rPr lang="en-US" sz="2000" dirty="0">
                <a:ea typeface="SimSun" panose="02010600030101010101" pitchFamily="2" charset="-122"/>
                <a:cs typeface="Arial" panose="020B0604020202020204" pitchFamily="34" charset="0"/>
              </a:rPr>
              <a:t>Watch today’s lecture again and develop your notes.</a:t>
            </a:r>
          </a:p>
        </p:txBody>
      </p:sp>
    </p:spTree>
    <p:extLst>
      <p:ext uri="{BB962C8B-B14F-4D97-AF65-F5344CB8AC3E}">
        <p14:creationId xmlns:p14="http://schemas.microsoft.com/office/powerpoint/2010/main" val="4120463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2742768240"/>
              </p:ext>
            </p:extLst>
          </p:nvPr>
        </p:nvGraphicFramePr>
        <p:xfrm>
          <a:off x="689308" y="2298134"/>
          <a:ext cx="10801200" cy="3953222"/>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err="1">
                          <a:ln>
                            <a:noFill/>
                          </a:ln>
                          <a:solidFill>
                            <a:srgbClr val="000000"/>
                          </a:solidFill>
                          <a:effectLst/>
                          <a:latin typeface="Calibri "/>
                        </a:rPr>
                        <a:t>recognise</a:t>
                      </a:r>
                      <a:r>
                        <a:rPr lang="en-US" sz="2400" kern="1400" dirty="0">
                          <a:ln>
                            <a:noFill/>
                          </a:ln>
                          <a:solidFill>
                            <a:srgbClr val="000000"/>
                          </a:solidFill>
                          <a:effectLst/>
                          <a:latin typeface="Calibri "/>
                        </a:rPr>
                        <a:t> the overall structure of a lecture</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1.1-1.3</a:t>
                      </a:r>
                    </a:p>
                    <a:p>
                      <a:pPr marR="0" indent="0" algn="ctr" rtl="0">
                        <a:lnSpc>
                          <a:spcPct val="107000"/>
                        </a:lnSpc>
                        <a:spcBef>
                          <a:spcPts val="0"/>
                        </a:spcBef>
                        <a:spcAft>
                          <a:spcPts val="0"/>
                        </a:spcAft>
                      </a:pPr>
                      <a:r>
                        <a:rPr lang="en-US" sz="2400" kern="1400" dirty="0">
                          <a:ln>
                            <a:noFill/>
                          </a:ln>
                          <a:solidFill>
                            <a:schemeClr val="tx1"/>
                          </a:solidFill>
                          <a:effectLst/>
                          <a:latin typeface="Calibri "/>
                        </a:rPr>
                        <a:t>1.5</a:t>
                      </a:r>
                    </a:p>
                    <a:p>
                      <a:pPr marR="0" indent="0" algn="ctr" rtl="0">
                        <a:lnSpc>
                          <a:spcPct val="107000"/>
                        </a:lnSpc>
                        <a:spcBef>
                          <a:spcPts val="0"/>
                        </a:spcBef>
                        <a:spcAft>
                          <a:spcPts val="0"/>
                        </a:spcAft>
                      </a:pPr>
                      <a:r>
                        <a:rPr lang="en-US" sz="2400" kern="1400" dirty="0">
                          <a:ln>
                            <a:noFill/>
                          </a:ln>
                          <a:solidFill>
                            <a:schemeClr val="tx1"/>
                          </a:solidFill>
                          <a:effectLst/>
                          <a:latin typeface="Calibri "/>
                        </a:rPr>
                        <a:t>1.6</a:t>
                      </a:r>
                    </a:p>
                    <a:p>
                      <a:pPr marR="0" indent="0" algn="ctr" rtl="0">
                        <a:lnSpc>
                          <a:spcPct val="107000"/>
                        </a:lnSpc>
                        <a:spcBef>
                          <a:spcPts val="0"/>
                        </a:spcBef>
                        <a:spcAft>
                          <a:spcPts val="0"/>
                        </a:spcAft>
                      </a:pPr>
                      <a:r>
                        <a:rPr lang="en-US" sz="2400" kern="1400" dirty="0">
                          <a:ln>
                            <a:noFill/>
                          </a:ln>
                          <a:solidFill>
                            <a:schemeClr val="tx1"/>
                          </a:solidFill>
                          <a:effectLst/>
                          <a:latin typeface="Calibri "/>
                        </a:rPr>
                        <a:t>2.7</a:t>
                      </a:r>
                    </a:p>
                    <a:p>
                      <a:pPr marR="0" indent="0" algn="ctr" rtl="0">
                        <a:lnSpc>
                          <a:spcPct val="107000"/>
                        </a:lnSpc>
                        <a:spcBef>
                          <a:spcPts val="0"/>
                        </a:spcBef>
                        <a:spcAft>
                          <a:spcPts val="0"/>
                        </a:spcAft>
                      </a:pPr>
                      <a:r>
                        <a:rPr lang="en-US" sz="2400" kern="1400" dirty="0">
                          <a:ln>
                            <a:noFill/>
                          </a:ln>
                          <a:solidFill>
                            <a:schemeClr val="tx1"/>
                          </a:solidFill>
                          <a:effectLst/>
                          <a:latin typeface="Calibri "/>
                        </a:rPr>
                        <a:t>3.1 </a:t>
                      </a:r>
                    </a:p>
                    <a:p>
                      <a:pPr marR="0" indent="0" algn="ctr" rtl="0">
                        <a:lnSpc>
                          <a:spcPct val="107000"/>
                        </a:lnSpc>
                        <a:spcBef>
                          <a:spcPts val="0"/>
                        </a:spcBef>
                        <a:spcAft>
                          <a:spcPts val="0"/>
                        </a:spcAft>
                      </a:pPr>
                      <a:r>
                        <a:rPr lang="en-US" sz="2400" kern="1400" dirty="0">
                          <a:ln>
                            <a:noFill/>
                          </a:ln>
                          <a:solidFill>
                            <a:schemeClr val="tx1"/>
                          </a:solidFill>
                          <a:effectLst/>
                          <a:latin typeface="Calibri "/>
                        </a:rPr>
                        <a:t>3.2</a:t>
                      </a:r>
                    </a:p>
                    <a:p>
                      <a:pPr marR="0" indent="0" algn="ctr" rtl="0">
                        <a:lnSpc>
                          <a:spcPct val="107000"/>
                        </a:lnSpc>
                        <a:spcBef>
                          <a:spcPts val="0"/>
                        </a:spcBef>
                        <a:spcAft>
                          <a:spcPts val="0"/>
                        </a:spcAft>
                      </a:pPr>
                      <a:r>
                        <a:rPr lang="en-US" sz="2400" kern="1400" dirty="0">
                          <a:ln>
                            <a:noFill/>
                          </a:ln>
                          <a:solidFill>
                            <a:schemeClr val="tx1"/>
                          </a:solidFill>
                          <a:effectLst/>
                          <a:latin typeface="Calibri "/>
                        </a:rPr>
                        <a:t>3.5</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produce lecture notes that are organized into distinct sections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information from a lecture to support ideas in a discussion </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05517671"/>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4123806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3.2</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335764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1340611549"/>
              </p:ext>
            </p:extLst>
          </p:nvPr>
        </p:nvGraphicFramePr>
        <p:xfrm>
          <a:off x="689308" y="2298134"/>
          <a:ext cx="10801200" cy="3126275"/>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demonstrate ability to give and support your own ideas, and invite other opinions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2">
                  <a:txBody>
                    <a:bodyPr/>
                    <a:lstStyle/>
                    <a:p>
                      <a:pPr marR="0" indent="0" algn="ctr" rtl="0">
                        <a:lnSpc>
                          <a:spcPct val="107000"/>
                        </a:lnSpc>
                        <a:spcBef>
                          <a:spcPts val="0"/>
                        </a:spcBef>
                        <a:spcAft>
                          <a:spcPts val="0"/>
                        </a:spcAft>
                      </a:pPr>
                      <a:r>
                        <a:rPr lang="en-US" sz="2400" kern="1400">
                          <a:ln>
                            <a:noFill/>
                          </a:ln>
                          <a:solidFill>
                            <a:schemeClr val="tx1"/>
                          </a:solidFill>
                          <a:effectLst/>
                          <a:latin typeface="Calibri "/>
                        </a:rPr>
                        <a:t>1.1-1.6</a:t>
                      </a:r>
                    </a:p>
                    <a:p>
                      <a:pPr marR="0" indent="0" algn="ctr" rtl="0">
                        <a:lnSpc>
                          <a:spcPct val="107000"/>
                        </a:lnSpc>
                        <a:spcBef>
                          <a:spcPts val="0"/>
                        </a:spcBef>
                        <a:spcAft>
                          <a:spcPts val="0"/>
                        </a:spcAft>
                      </a:pPr>
                      <a:r>
                        <a:rPr lang="en-US" sz="2400" kern="1400">
                          <a:ln>
                            <a:noFill/>
                          </a:ln>
                          <a:solidFill>
                            <a:schemeClr val="tx1"/>
                          </a:solidFill>
                          <a:effectLst/>
                          <a:latin typeface="Calibri "/>
                        </a:rPr>
                        <a:t>2.2</a:t>
                      </a: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produce accurate language to support your own ideas, and invite other opinions</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153312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69412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2728759"/>
            <a:ext cx="6264696" cy="3448204"/>
          </a:xfrm>
          <a:noFill/>
        </p:spPr>
        <p:txBody>
          <a:bodyPr>
            <a:normAutofit/>
          </a:bodyPr>
          <a:lstStyle/>
          <a:p>
            <a:pPr marL="0" lvl="0" indent="0" algn="just">
              <a:buNone/>
            </a:pPr>
            <a:r>
              <a:rPr lang="en-US" sz="2400" dirty="0"/>
              <a:t>Take 1 minute to consider your answer. Think about why you chose that word/ phrase and think of an example.</a:t>
            </a:r>
          </a:p>
          <a:p>
            <a:pPr lvl="0" algn="just"/>
            <a:endParaRPr lang="en-GB" sz="2400" dirty="0"/>
          </a:p>
          <a:p>
            <a:pPr marL="0" lvl="0" indent="0" algn="just">
              <a:buNone/>
            </a:pPr>
            <a:r>
              <a:rPr lang="en-US" sz="2400" dirty="0"/>
              <a:t>Stand up and talk to </a:t>
            </a:r>
            <a:r>
              <a:rPr lang="en-US" sz="2400" b="1" dirty="0"/>
              <a:t>two</a:t>
            </a:r>
            <a:r>
              <a:rPr lang="en-US" sz="2400" dirty="0"/>
              <a:t> people who are not in your group. Give your opinion and support it with an explanation and an example. Then ask for their opinions. Use the language in the box.</a:t>
            </a:r>
            <a:endParaRPr lang="en-GB"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3336017587"/>
              </p:ext>
            </p:extLst>
          </p:nvPr>
        </p:nvGraphicFramePr>
        <p:xfrm>
          <a:off x="7405836" y="4508685"/>
          <a:ext cx="4320480" cy="2159370"/>
        </p:xfrm>
        <a:graphic>
          <a:graphicData uri="http://schemas.openxmlformats.org/drawingml/2006/table">
            <a:tbl>
              <a:tblPr firstRow="1" firstCol="1" bandRow="1">
                <a:tableStyleId>{5C22544A-7EE6-4342-B048-85BDC9FD1C3A}</a:tableStyleId>
              </a:tblPr>
              <a:tblGrid>
                <a:gridCol w="4320480">
                  <a:extLst>
                    <a:ext uri="{9D8B030D-6E8A-4147-A177-3AD203B41FA5}">
                      <a16:colId xmlns:a16="http://schemas.microsoft.com/office/drawing/2014/main" val="1233590738"/>
                    </a:ext>
                  </a:extLst>
                </a:gridCol>
              </a:tblGrid>
              <a:tr h="2159370">
                <a:tc>
                  <a:txBody>
                    <a:bodyPr/>
                    <a:lstStyle/>
                    <a:p>
                      <a:pPr marL="231775" lvl="0" indent="0">
                        <a:lnSpc>
                          <a:spcPct val="150000"/>
                        </a:lnSpc>
                        <a:spcAft>
                          <a:spcPts val="0"/>
                        </a:spcAft>
                        <a:buFont typeface="Arial" panose="020B0604020202020204" pitchFamily="34" charset="0"/>
                        <a:buNone/>
                      </a:pPr>
                      <a:r>
                        <a:rPr lang="en-US" sz="2200" b="0" i="1" dirty="0">
                          <a:solidFill>
                            <a:schemeClr val="tx1"/>
                          </a:solidFill>
                          <a:effectLst/>
                        </a:rPr>
                        <a:t>In my opinion, university life is __.</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Let me explain… </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I’ll give you an example…</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What do you think?</a:t>
                      </a:r>
                    </a:p>
                  </a:txBody>
                  <a:tcPr marL="68580" marR="68580" marT="0" marB="0">
                    <a:solidFill>
                      <a:srgbClr val="FFFFD1"/>
                    </a:solidFill>
                  </a:tcPr>
                </a:tc>
                <a:extLst>
                  <a:ext uri="{0D108BD9-81ED-4DB2-BD59-A6C34878D82A}">
                    <a16:rowId xmlns:a16="http://schemas.microsoft.com/office/drawing/2014/main" val="3297921416"/>
                  </a:ext>
                </a:extLst>
              </a:tr>
            </a:tbl>
          </a:graphicData>
        </a:graphic>
      </p:graphicFrame>
      <p:sp>
        <p:nvSpPr>
          <p:cNvPr id="4" name="Rectangle 3"/>
          <p:cNvSpPr/>
          <p:nvPr/>
        </p:nvSpPr>
        <p:spPr>
          <a:xfrm>
            <a:off x="623392" y="1269630"/>
            <a:ext cx="11089232" cy="461665"/>
          </a:xfrm>
          <a:prstGeom prst="rect">
            <a:avLst/>
          </a:prstGeom>
        </p:spPr>
        <p:txBody>
          <a:bodyPr wrap="square">
            <a:spAutoFit/>
          </a:bodyPr>
          <a:lstStyle/>
          <a:p>
            <a:r>
              <a:rPr lang="en-US" sz="2400" dirty="0"/>
              <a:t>If you had to use </a:t>
            </a:r>
            <a:r>
              <a:rPr lang="en-US" sz="2400" b="1" dirty="0"/>
              <a:t>a single word </a:t>
            </a:r>
            <a:r>
              <a:rPr lang="en-US" sz="2400" dirty="0"/>
              <a:t>or </a:t>
            </a:r>
            <a:r>
              <a:rPr lang="en-US" sz="2400" b="1" dirty="0"/>
              <a:t>phrase</a:t>
            </a:r>
            <a:r>
              <a:rPr lang="en-US" sz="2400" dirty="0"/>
              <a:t> to describe life at university, what would it be?</a:t>
            </a:r>
          </a:p>
        </p:txBody>
      </p:sp>
      <p:pic>
        <p:nvPicPr>
          <p:cNvPr id="10" name="Picture 9" descr="Casual woman writing on tablet">
            <a:extLst>
              <a:ext uri="{FF2B5EF4-FFF2-40B4-BE49-F238E27FC236}">
                <a16:creationId xmlns:a16="http://schemas.microsoft.com/office/drawing/2014/main" id="{ABAB0BC1-6750-1DB2-D5FF-9473305BEC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 b="56720"/>
          <a:stretch/>
        </p:blipFill>
        <p:spPr>
          <a:xfrm>
            <a:off x="10632504" y="2738742"/>
            <a:ext cx="1177294" cy="1380516"/>
          </a:xfrm>
          <a:prstGeom prst="rect">
            <a:avLst/>
          </a:prstGeom>
        </p:spPr>
      </p:pic>
      <p:pic>
        <p:nvPicPr>
          <p:cNvPr id="14" name="Picture 13" descr="Businesswoman finger on chin thinking">
            <a:extLst>
              <a:ext uri="{FF2B5EF4-FFF2-40B4-BE49-F238E27FC236}">
                <a16:creationId xmlns:a16="http://schemas.microsoft.com/office/drawing/2014/main" id="{99F17F73-2A6E-E14C-B864-A19823B755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62600"/>
          <a:stretch/>
        </p:blipFill>
        <p:spPr>
          <a:xfrm>
            <a:off x="7405836" y="1805381"/>
            <a:ext cx="957058" cy="1453035"/>
          </a:xfrm>
          <a:prstGeom prst="rect">
            <a:avLst/>
          </a:prstGeom>
        </p:spPr>
      </p:pic>
      <p:sp>
        <p:nvSpPr>
          <p:cNvPr id="16" name="Speech Bubble: Oval 15">
            <a:extLst>
              <a:ext uri="{FF2B5EF4-FFF2-40B4-BE49-F238E27FC236}">
                <a16:creationId xmlns:a16="http://schemas.microsoft.com/office/drawing/2014/main" id="{479F7C37-59FF-9821-F1B1-95FC64A35509}"/>
              </a:ext>
            </a:extLst>
          </p:cNvPr>
          <p:cNvSpPr/>
          <p:nvPr/>
        </p:nvSpPr>
        <p:spPr>
          <a:xfrm>
            <a:off x="9111654" y="1746684"/>
            <a:ext cx="2855641" cy="954108"/>
          </a:xfrm>
          <a:prstGeom prst="wedgeEllipseCallout">
            <a:avLst>
              <a:gd name="adj1" fmla="val -84982"/>
              <a:gd name="adj2" fmla="val -46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of surprises</a:t>
            </a:r>
          </a:p>
        </p:txBody>
      </p:sp>
      <p:sp>
        <p:nvSpPr>
          <p:cNvPr id="17" name="Speech Bubble: Oval 16">
            <a:extLst>
              <a:ext uri="{FF2B5EF4-FFF2-40B4-BE49-F238E27FC236}">
                <a16:creationId xmlns:a16="http://schemas.microsoft.com/office/drawing/2014/main" id="{FFD6D1C6-8461-87A0-A165-324C181BD375}"/>
              </a:ext>
            </a:extLst>
          </p:cNvPr>
          <p:cNvSpPr/>
          <p:nvPr/>
        </p:nvSpPr>
        <p:spPr>
          <a:xfrm>
            <a:off x="7536160" y="3252069"/>
            <a:ext cx="2855641" cy="954108"/>
          </a:xfrm>
          <a:prstGeom prst="wedgeEllipseCallout">
            <a:avLst>
              <a:gd name="adj1" fmla="val 67117"/>
              <a:gd name="adj2" fmla="val -44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bit confusing</a:t>
            </a:r>
          </a:p>
        </p:txBody>
      </p:sp>
    </p:spTree>
    <p:extLst>
      <p:ext uri="{BB962C8B-B14F-4D97-AF65-F5344CB8AC3E}">
        <p14:creationId xmlns:p14="http://schemas.microsoft.com/office/powerpoint/2010/main" val="1305121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255" y="1772969"/>
            <a:ext cx="5328592" cy="3312062"/>
          </a:xfrm>
          <a:noFill/>
        </p:spPr>
        <p:txBody>
          <a:bodyPr>
            <a:normAutofit/>
          </a:bodyPr>
          <a:lstStyle/>
          <a:p>
            <a:pPr marL="0" lvl="0" indent="0" algn="just">
              <a:buNone/>
            </a:pPr>
            <a:r>
              <a:rPr lang="en-US" sz="2400" dirty="0"/>
              <a:t>Watch a short video of three speakers giving their own opinions on life at university. </a:t>
            </a:r>
          </a:p>
          <a:p>
            <a:pPr marL="0" lvl="0" indent="0" algn="just">
              <a:buNone/>
            </a:pPr>
            <a:endParaRPr lang="en-US" sz="2400" dirty="0"/>
          </a:p>
          <a:p>
            <a:pPr marL="0" lvl="0" indent="0" algn="just">
              <a:buNone/>
            </a:pPr>
            <a:r>
              <a:rPr lang="en-US" sz="2400" dirty="0"/>
              <a:t>As you watch, make notes on their opinions. Are their opinions similar or different from yours?</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6" name="Group 15"/>
          <p:cNvGrpSpPr/>
          <p:nvPr/>
        </p:nvGrpSpPr>
        <p:grpSpPr>
          <a:xfrm>
            <a:off x="6657212" y="1628800"/>
            <a:ext cx="3866769" cy="1512168"/>
            <a:chOff x="7304121" y="1340768"/>
            <a:chExt cx="3866769" cy="1512168"/>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121" y="1340768"/>
              <a:ext cx="3866769" cy="1512168"/>
            </a:xfrm>
            <a:prstGeom prst="rect">
              <a:avLst/>
            </a:prstGeom>
            <a:ln>
              <a:noFill/>
            </a:ln>
            <a:effectLst>
              <a:softEdge rad="112500"/>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Text Box 3"/>
            <p:cNvSpPr txBox="1">
              <a:spLocks noChangeArrowheads="1"/>
            </p:cNvSpPr>
            <p:nvPr/>
          </p:nvSpPr>
          <p:spPr bwMode="auto">
            <a:xfrm>
              <a:off x="7392144" y="2575123"/>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Michaela</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8733449" y="2575123"/>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John</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4" name="Text Box 3"/>
            <p:cNvSpPr txBox="1">
              <a:spLocks noChangeArrowheads="1"/>
            </p:cNvSpPr>
            <p:nvPr/>
          </p:nvSpPr>
          <p:spPr bwMode="auto">
            <a:xfrm>
              <a:off x="10078325" y="2575123"/>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Robert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pSp>
      <p:graphicFrame>
        <p:nvGraphicFramePr>
          <p:cNvPr id="12" name="Table 11"/>
          <p:cNvGraphicFramePr>
            <a:graphicFrameLocks noGrp="1"/>
          </p:cNvGraphicFramePr>
          <p:nvPr>
            <p:extLst>
              <p:ext uri="{D42A27DB-BD31-4B8C-83A1-F6EECF244321}">
                <p14:modId xmlns:p14="http://schemas.microsoft.com/office/powerpoint/2010/main" val="2678731563"/>
              </p:ext>
            </p:extLst>
          </p:nvPr>
        </p:nvGraphicFramePr>
        <p:xfrm>
          <a:off x="6312024" y="3789040"/>
          <a:ext cx="5040559" cy="1721861"/>
        </p:xfrm>
        <a:graphic>
          <a:graphicData uri="http://schemas.openxmlformats.org/drawingml/2006/table">
            <a:tbl>
              <a:tblPr/>
              <a:tblGrid>
                <a:gridCol w="1800200">
                  <a:extLst>
                    <a:ext uri="{9D8B030D-6E8A-4147-A177-3AD203B41FA5}">
                      <a16:colId xmlns:a16="http://schemas.microsoft.com/office/drawing/2014/main" val="1638692785"/>
                    </a:ext>
                  </a:extLst>
                </a:gridCol>
                <a:gridCol w="1656184">
                  <a:extLst>
                    <a:ext uri="{9D8B030D-6E8A-4147-A177-3AD203B41FA5}">
                      <a16:colId xmlns:a16="http://schemas.microsoft.com/office/drawing/2014/main" val="246563164"/>
                    </a:ext>
                  </a:extLst>
                </a:gridCol>
                <a:gridCol w="1584175">
                  <a:extLst>
                    <a:ext uri="{9D8B030D-6E8A-4147-A177-3AD203B41FA5}">
                      <a16:colId xmlns:a16="http://schemas.microsoft.com/office/drawing/2014/main" val="699888646"/>
                    </a:ext>
                  </a:extLst>
                </a:gridCol>
              </a:tblGrid>
              <a:tr h="370598">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Michaela</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a:ln>
                            <a:noFill/>
                          </a:ln>
                          <a:solidFill>
                            <a:srgbClr val="000000"/>
                          </a:solidFill>
                          <a:effectLst/>
                          <a:latin typeface="Calibri" panose="020F0502020204030204" pitchFamily="34" charset="0"/>
                        </a:rPr>
                        <a:t>John</a:t>
                      </a:r>
                      <a:endParaRPr lang="en-US" sz="18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a:ln>
                            <a:noFill/>
                          </a:ln>
                          <a:solidFill>
                            <a:srgbClr val="000000"/>
                          </a:solidFill>
                          <a:effectLst/>
                          <a:latin typeface="Calibri" panose="020F0502020204030204" pitchFamily="34" charset="0"/>
                        </a:rPr>
                        <a:t>Robert</a:t>
                      </a:r>
                      <a:endParaRPr lang="en-US" sz="18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413198851"/>
                  </a:ext>
                </a:extLst>
              </a:tr>
              <a:tr h="1346258">
                <a:tc>
                  <a:txBody>
                    <a:bodyPr/>
                    <a:lstStyle/>
                    <a:p>
                      <a:pPr marR="0" indent="0" algn="ctr" rtl="0">
                        <a:lnSpc>
                          <a:spcPct val="119000"/>
                        </a:lnSpc>
                        <a:spcBef>
                          <a:spcPts val="0"/>
                        </a:spcBef>
                        <a:spcAft>
                          <a:spcPts val="600"/>
                        </a:spcAft>
                      </a:pPr>
                      <a:r>
                        <a:rPr lang="en-US" sz="1800" b="1" i="0" kern="1400" dirty="0">
                          <a:ln>
                            <a:noFill/>
                          </a:ln>
                          <a:solidFill>
                            <a:srgbClr val="000000"/>
                          </a:solidFill>
                          <a:effectLst/>
                          <a:latin typeface="Calibri" panose="020F0502020204030204" pitchFamily="34" charset="0"/>
                        </a:rPr>
                        <a:t>develop</a:t>
                      </a:r>
                      <a:r>
                        <a:rPr lang="en-US" sz="1800" b="1" i="0" kern="1400" baseline="0" dirty="0">
                          <a:ln>
                            <a:noFill/>
                          </a:ln>
                          <a:solidFill>
                            <a:srgbClr val="000000"/>
                          </a:solidFill>
                          <a:effectLst/>
                          <a:latin typeface="Calibri" panose="020F0502020204030204" pitchFamily="34" charset="0"/>
                        </a:rPr>
                        <a:t> as an individual </a:t>
                      </a:r>
                      <a:r>
                        <a:rPr lang="en-US" sz="1800" b="1" i="0" kern="1400" dirty="0">
                          <a:ln>
                            <a:noFill/>
                          </a:ln>
                          <a:solidFill>
                            <a:srgbClr val="000000"/>
                          </a:solidFill>
                          <a:effectLst/>
                          <a:latin typeface="Calibri" panose="020F0502020204030204" pitchFamily="34" charset="0"/>
                        </a:rPr>
                        <a:t> </a:t>
                      </a:r>
                      <a:endParaRPr lang="en-US" sz="1800" b="1" i="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1800" b="1" i="0" kern="1400" dirty="0">
                          <a:ln>
                            <a:noFill/>
                          </a:ln>
                          <a:solidFill>
                            <a:srgbClr val="000000"/>
                          </a:solidFill>
                          <a:effectLst/>
                          <a:latin typeface="Calibri" panose="020F0502020204030204" pitchFamily="34" charset="0"/>
                        </a:rPr>
                        <a:t>exciting</a:t>
                      </a:r>
                      <a:endParaRPr lang="en-US" sz="1800" b="1" i="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1800" b="1" i="0" kern="1400" dirty="0">
                          <a:ln>
                            <a:noFill/>
                          </a:ln>
                          <a:solidFill>
                            <a:srgbClr val="000000"/>
                          </a:solidFill>
                          <a:effectLst/>
                          <a:latin typeface="Calibri" panose="020F0502020204030204" pitchFamily="34" charset="0"/>
                        </a:rPr>
                        <a:t>stressful</a:t>
                      </a:r>
                      <a:endParaRPr lang="en-US" sz="1800" b="1" i="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71826652"/>
                  </a:ext>
                </a:extLst>
              </a:tr>
            </a:tbl>
          </a:graphicData>
        </a:graphic>
      </p:graphicFrame>
      <p:sp>
        <p:nvSpPr>
          <p:cNvPr id="2" name="Rectangle 1"/>
          <p:cNvSpPr/>
          <p:nvPr/>
        </p:nvSpPr>
        <p:spPr>
          <a:xfrm>
            <a:off x="6408471" y="4365104"/>
            <a:ext cx="1593616" cy="936104"/>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184232" y="4375323"/>
            <a:ext cx="1512168" cy="936104"/>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9874295" y="4375323"/>
            <a:ext cx="1154366" cy="936104"/>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04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Language and skills </a:t>
              </a:r>
            </a:p>
            <a:p>
              <a:pPr algn="ctr"/>
              <a:r>
                <a:rPr lang="en-US" sz="6000" b="1" dirty="0">
                  <a:solidFill>
                    <a:srgbClr val="002060"/>
                  </a:solidFill>
                  <a:latin typeface="Calibri "/>
                </a:rPr>
                <a:t>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6" name="Picture 2" descr="Think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0232" y="54669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18359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912424"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000" b="1" dirty="0">
                  <a:solidFill>
                    <a:srgbClr val="000000"/>
                  </a:solidFill>
                  <a:latin typeface="Verdana" panose="020B0604030504040204" pitchFamily="34" charset="0"/>
                </a:rPr>
                <a:t>Language and skills focus: </a:t>
              </a:r>
              <a:r>
                <a:rPr lang="en-GB" altLang="en-US" sz="2000" dirty="0">
                  <a:solidFill>
                    <a:srgbClr val="000000"/>
                  </a:solidFill>
                  <a:latin typeface="Verdana" panose="020B0604030504040204" pitchFamily="34" charset="0"/>
                </a:rPr>
                <a:t>Giving, supporting &amp; inviting other opinions</a:t>
              </a:r>
              <a:endParaRPr lang="en-US" altLang="en-US" sz="20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3" name="Content Placeholder 2"/>
          <p:cNvSpPr>
            <a:spLocks noGrp="1"/>
          </p:cNvSpPr>
          <p:nvPr>
            <p:ph idx="1"/>
          </p:nvPr>
        </p:nvSpPr>
        <p:spPr>
          <a:xfrm>
            <a:off x="479385" y="1124813"/>
            <a:ext cx="11233239" cy="2232179"/>
          </a:xfrm>
          <a:solidFill>
            <a:srgbClr val="C7EBE2"/>
          </a:solidFill>
          <a:ln>
            <a:solidFill>
              <a:schemeClr val="tx1"/>
            </a:solidFill>
            <a:prstDash val="dash"/>
          </a:ln>
        </p:spPr>
        <p:txBody>
          <a:bodyPr>
            <a:noAutofit/>
          </a:bodyPr>
          <a:lstStyle/>
          <a:p>
            <a:pPr marL="0" indent="0" fontAlgn="base">
              <a:lnSpc>
                <a:spcPct val="100000"/>
              </a:lnSpc>
              <a:buNone/>
            </a:pPr>
            <a:endParaRPr lang="en-US" sz="2000" dirty="0"/>
          </a:p>
          <a:p>
            <a:pPr marL="0" indent="0" fontAlgn="base">
              <a:lnSpc>
                <a:spcPct val="100000"/>
              </a:lnSpc>
              <a:buNone/>
            </a:pPr>
            <a:r>
              <a:rPr lang="en-US" sz="2000" dirty="0"/>
              <a:t>In academic speaking, it is very important to do the following:</a:t>
            </a:r>
          </a:p>
          <a:p>
            <a:pPr lvl="1" fontAlgn="base">
              <a:lnSpc>
                <a:spcPct val="100000"/>
              </a:lnSpc>
            </a:pPr>
            <a:r>
              <a:rPr lang="en-US" sz="2000" dirty="0"/>
              <a:t>Give your opinions and ideas.</a:t>
            </a:r>
          </a:p>
          <a:p>
            <a:pPr lvl="1" fontAlgn="base">
              <a:lnSpc>
                <a:spcPct val="100000"/>
              </a:lnSpc>
            </a:pPr>
            <a:r>
              <a:rPr lang="en-US" sz="2000" dirty="0"/>
              <a:t>Support your opinions and ideas with clear explanations, evidence from sources and/ or examples.</a:t>
            </a:r>
          </a:p>
          <a:p>
            <a:pPr lvl="1" fontAlgn="base">
              <a:lnSpc>
                <a:spcPct val="100000"/>
              </a:lnSpc>
            </a:pPr>
            <a:r>
              <a:rPr lang="en-US" sz="2000" dirty="0"/>
              <a:t>Ask for the opinions and ideas of others, so they can comment on the subject or on what you said.</a:t>
            </a:r>
          </a:p>
          <a:p>
            <a:pPr lvl="1" fontAlgn="base">
              <a:lnSpc>
                <a:spcPct val="100000"/>
              </a:lnSpc>
            </a:pPr>
            <a:endParaRPr lang="en-US" sz="2000" dirty="0"/>
          </a:p>
        </p:txBody>
      </p:sp>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graphicFrame>
        <p:nvGraphicFramePr>
          <p:cNvPr id="11" name="Table 10"/>
          <p:cNvGraphicFramePr>
            <a:graphicFrameLocks noGrp="1"/>
          </p:cNvGraphicFramePr>
          <p:nvPr>
            <p:extLst>
              <p:ext uri="{D42A27DB-BD31-4B8C-83A1-F6EECF244321}">
                <p14:modId xmlns:p14="http://schemas.microsoft.com/office/powerpoint/2010/main" val="2940631383"/>
              </p:ext>
            </p:extLst>
          </p:nvPr>
        </p:nvGraphicFramePr>
        <p:xfrm>
          <a:off x="3647728" y="3611433"/>
          <a:ext cx="5688632" cy="2682240"/>
        </p:xfrm>
        <a:graphic>
          <a:graphicData uri="http://schemas.openxmlformats.org/drawingml/2006/table">
            <a:tbl>
              <a:tblPr firstRow="1" firstCol="1" bandRow="1">
                <a:tableStyleId>{5C22544A-7EE6-4342-B048-85BDC9FD1C3A}</a:tableStyleId>
              </a:tblPr>
              <a:tblGrid>
                <a:gridCol w="5688632">
                  <a:extLst>
                    <a:ext uri="{9D8B030D-6E8A-4147-A177-3AD203B41FA5}">
                      <a16:colId xmlns:a16="http://schemas.microsoft.com/office/drawing/2014/main" val="1233590738"/>
                    </a:ext>
                  </a:extLst>
                </a:gridCol>
              </a:tblGrid>
              <a:tr h="0">
                <a:tc>
                  <a:txBody>
                    <a:bodyPr/>
                    <a:lstStyle/>
                    <a:p>
                      <a:pPr marL="231775" lvl="0" indent="0">
                        <a:lnSpc>
                          <a:spcPct val="100000"/>
                        </a:lnSpc>
                        <a:spcAft>
                          <a:spcPts val="0"/>
                        </a:spcAft>
                        <a:buFont typeface="Arial" panose="020B0604020202020204" pitchFamily="34" charset="0"/>
                        <a:buNone/>
                      </a:pPr>
                      <a:r>
                        <a:rPr lang="en-US" sz="2200" b="0" i="1" dirty="0">
                          <a:solidFill>
                            <a:schemeClr val="tx1"/>
                          </a:solidFill>
                          <a:effectLst/>
                        </a:rPr>
                        <a:t>e.g.</a:t>
                      </a:r>
                    </a:p>
                    <a:p>
                      <a:pPr marL="688975" lvl="1" indent="0">
                        <a:lnSpc>
                          <a:spcPct val="150000"/>
                        </a:lnSpc>
                        <a:spcAft>
                          <a:spcPts val="0"/>
                        </a:spcAft>
                        <a:buFont typeface="Arial" panose="020B0604020202020204" pitchFamily="34" charset="0"/>
                        <a:buNone/>
                      </a:pPr>
                      <a:r>
                        <a:rPr lang="en-US" sz="2200" b="1" i="1" dirty="0">
                          <a:solidFill>
                            <a:schemeClr val="tx1"/>
                          </a:solidFill>
                          <a:effectLst/>
                        </a:rPr>
                        <a:t>In my opinion</a:t>
                      </a:r>
                      <a:r>
                        <a:rPr lang="en-US" sz="2200" b="0" i="1" dirty="0">
                          <a:solidFill>
                            <a:schemeClr val="tx1"/>
                          </a:solidFill>
                          <a:effectLst/>
                        </a:rPr>
                        <a:t>, university life is __.</a:t>
                      </a:r>
                      <a:endParaRPr lang="en-GB" sz="2200" b="0" i="1" dirty="0">
                        <a:solidFill>
                          <a:schemeClr val="tx1"/>
                        </a:solidFill>
                        <a:effectLst/>
                      </a:endParaRPr>
                    </a:p>
                    <a:p>
                      <a:pPr marL="688975" lvl="1" indent="0">
                        <a:lnSpc>
                          <a:spcPct val="150000"/>
                        </a:lnSpc>
                        <a:spcAft>
                          <a:spcPts val="0"/>
                        </a:spcAft>
                        <a:buFont typeface="Symbol" panose="05050102010706020507" pitchFamily="18" charset="2"/>
                        <a:buNone/>
                      </a:pPr>
                      <a:r>
                        <a:rPr lang="en-US" sz="2200" b="1" i="1" dirty="0">
                          <a:solidFill>
                            <a:schemeClr val="tx1"/>
                          </a:solidFill>
                          <a:effectLst/>
                        </a:rPr>
                        <a:t>Let me explain</a:t>
                      </a:r>
                      <a:r>
                        <a:rPr lang="en-US" sz="2200" b="0" i="1" dirty="0">
                          <a:solidFill>
                            <a:schemeClr val="tx1"/>
                          </a:solidFill>
                          <a:effectLst/>
                        </a:rPr>
                        <a:t>… </a:t>
                      </a:r>
                      <a:endParaRPr lang="en-GB" sz="2200" b="0" i="1" dirty="0">
                        <a:solidFill>
                          <a:schemeClr val="tx1"/>
                        </a:solidFill>
                        <a:effectLst/>
                      </a:endParaRPr>
                    </a:p>
                    <a:p>
                      <a:pPr marL="688975" lvl="1" indent="0">
                        <a:lnSpc>
                          <a:spcPct val="150000"/>
                        </a:lnSpc>
                        <a:spcAft>
                          <a:spcPts val="0"/>
                        </a:spcAft>
                        <a:buFont typeface="Symbol" panose="05050102010706020507" pitchFamily="18" charset="2"/>
                        <a:buNone/>
                      </a:pPr>
                      <a:r>
                        <a:rPr lang="en-US" sz="2200" b="1" i="1" dirty="0">
                          <a:solidFill>
                            <a:schemeClr val="tx1"/>
                          </a:solidFill>
                          <a:effectLst/>
                        </a:rPr>
                        <a:t>I’ll give you an example</a:t>
                      </a:r>
                      <a:r>
                        <a:rPr lang="en-US" sz="2200" b="0" i="1" dirty="0">
                          <a:solidFill>
                            <a:schemeClr val="tx1"/>
                          </a:solidFill>
                          <a:effectLst/>
                        </a:rPr>
                        <a:t>…</a:t>
                      </a:r>
                      <a:endParaRPr lang="en-GB" sz="2200" b="0" i="1" dirty="0">
                        <a:solidFill>
                          <a:schemeClr val="tx1"/>
                        </a:solidFill>
                        <a:effectLst/>
                      </a:endParaRPr>
                    </a:p>
                    <a:p>
                      <a:pPr marL="688975" lvl="1" indent="0">
                        <a:lnSpc>
                          <a:spcPct val="150000"/>
                        </a:lnSpc>
                        <a:spcAft>
                          <a:spcPts val="0"/>
                        </a:spcAft>
                        <a:buFont typeface="Symbol" panose="05050102010706020507" pitchFamily="18" charset="2"/>
                        <a:buNone/>
                      </a:pPr>
                      <a:r>
                        <a:rPr lang="en-US" sz="2200" b="1" i="1" dirty="0">
                          <a:solidFill>
                            <a:schemeClr val="tx1"/>
                          </a:solidFill>
                          <a:effectLst/>
                        </a:rPr>
                        <a:t>What do you think?</a:t>
                      </a:r>
                    </a:p>
                    <a:p>
                      <a:pPr marL="231775" lvl="0" indent="0">
                        <a:lnSpc>
                          <a:spcPct val="100000"/>
                        </a:lnSpc>
                        <a:spcAft>
                          <a:spcPts val="0"/>
                        </a:spcAft>
                        <a:buFont typeface="Symbol" panose="05050102010706020507" pitchFamily="18" charset="2"/>
                        <a:buNone/>
                      </a:pPr>
                      <a:endParaRPr lang="en-GB" sz="2200" b="0" i="1" dirty="0">
                        <a:solidFill>
                          <a:schemeClr val="tx1"/>
                        </a:solidFill>
                        <a:effectLst/>
                        <a:latin typeface="Calibri" panose="020F0502020204030204" pitchFamily="34" charset="0"/>
                        <a:ea typeface="DengXian"/>
                        <a:cs typeface="Times New Roman" panose="02020603050405020304" pitchFamily="18" charset="0"/>
                      </a:endParaRPr>
                    </a:p>
                  </a:txBody>
                  <a:tcPr marL="68580" marR="68580" marT="0" marB="0">
                    <a:solidFill>
                      <a:srgbClr val="FFFFD1"/>
                    </a:solidFill>
                  </a:tcPr>
                </a:tc>
                <a:extLst>
                  <a:ext uri="{0D108BD9-81ED-4DB2-BD59-A6C34878D82A}">
                    <a16:rowId xmlns:a16="http://schemas.microsoft.com/office/drawing/2014/main" val="3297921416"/>
                  </a:ext>
                </a:extLst>
              </a:tr>
            </a:tbl>
          </a:graphicData>
        </a:graphic>
      </p:graphicFrame>
    </p:spTree>
    <p:extLst>
      <p:ext uri="{BB962C8B-B14F-4D97-AF65-F5344CB8AC3E}">
        <p14:creationId xmlns:p14="http://schemas.microsoft.com/office/powerpoint/2010/main" val="233661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000" b="1" dirty="0">
                  <a:solidFill>
                    <a:srgbClr val="000000"/>
                  </a:solidFill>
                  <a:latin typeface="Verdana" panose="020B0604030504040204" pitchFamily="34" charset="0"/>
                </a:rPr>
                <a:t>Language and skills focus: </a:t>
              </a:r>
              <a:r>
                <a:rPr lang="en-GB" altLang="en-US" sz="2000" dirty="0">
                  <a:solidFill>
                    <a:srgbClr val="000000"/>
                  </a:solidFill>
                  <a:latin typeface="Verdana" panose="020B0604030504040204" pitchFamily="34" charset="0"/>
                </a:rPr>
                <a:t>Giving, supporting &amp; inviting other opinions</a:t>
              </a:r>
              <a:endParaRPr lang="en-US" altLang="en-US" sz="20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Rectangle 4"/>
          <p:cNvSpPr/>
          <p:nvPr/>
        </p:nvSpPr>
        <p:spPr>
          <a:xfrm>
            <a:off x="407367" y="1052736"/>
            <a:ext cx="11521277" cy="1943737"/>
          </a:xfrm>
          <a:prstGeom prst="rect">
            <a:avLst/>
          </a:prstGeom>
        </p:spPr>
        <p:txBody>
          <a:bodyPr wrap="square">
            <a:spAutoFit/>
          </a:bodyPr>
          <a:lstStyle/>
          <a:p>
            <a:pPr>
              <a:lnSpc>
                <a:spcPct val="119000"/>
              </a:lnSpc>
              <a:spcAft>
                <a:spcPts val="800"/>
              </a:spcAft>
            </a:pPr>
            <a:r>
              <a:rPr lang="en-US" sz="2000" kern="1400" dirty="0">
                <a:latin typeface="Calibri" panose="020F0502020204030204" pitchFamily="34" charset="0"/>
              </a:rPr>
              <a:t>Put the phrases from the first task into the table. Try to add at least one more phrase to each column. </a:t>
            </a:r>
          </a:p>
          <a:p>
            <a:pPr>
              <a:spcAft>
                <a:spcPts val="800"/>
              </a:spcAft>
            </a:pPr>
            <a:r>
              <a:rPr lang="en-US" sz="1600" kern="1400" dirty="0">
                <a:latin typeface="Calibri" panose="020F0502020204030204" pitchFamily="34" charset="0"/>
              </a:rPr>
              <a:t>For ‘</a:t>
            </a:r>
            <a:r>
              <a:rPr lang="en-US" sz="1600" b="1" kern="1400" dirty="0">
                <a:latin typeface="Calibri" panose="020F0502020204030204" pitchFamily="34" charset="0"/>
              </a:rPr>
              <a:t>Supporting opinions</a:t>
            </a:r>
            <a:r>
              <a:rPr lang="en-US" sz="1600" kern="1400" dirty="0">
                <a:latin typeface="Calibri" panose="020F0502020204030204" pitchFamily="34" charset="0"/>
              </a:rPr>
              <a:t>’ give a number according to the type of support .</a:t>
            </a:r>
            <a:endParaRPr lang="en-US" sz="1600" kern="1400" dirty="0">
              <a:latin typeface="Verdana" panose="020B0604030504040204" pitchFamily="34" charset="0"/>
            </a:endParaRPr>
          </a:p>
          <a:p>
            <a:pPr marL="1250988" indent="-173152"/>
            <a:r>
              <a:rPr lang="en-US" sz="1600" b="1" kern="1400" dirty="0">
                <a:latin typeface="Calibri" panose="020F0502020204030204" pitchFamily="34" charset="0"/>
              </a:rPr>
              <a:t>(1) </a:t>
            </a:r>
            <a:r>
              <a:rPr lang="en-US" sz="1600" kern="1400" dirty="0">
                <a:latin typeface="Calibri" panose="020F0502020204030204" pitchFamily="34" charset="0"/>
              </a:rPr>
              <a:t>= explanations</a:t>
            </a:r>
            <a:endParaRPr lang="en-US" sz="1600" kern="1400" dirty="0">
              <a:latin typeface="Verdana" panose="020B0604030504040204" pitchFamily="34" charset="0"/>
            </a:endParaRPr>
          </a:p>
          <a:p>
            <a:pPr marL="1250988" indent="-173152"/>
            <a:r>
              <a:rPr lang="en-US" sz="1600" b="1" kern="1400" dirty="0">
                <a:latin typeface="Calibri" panose="020F0502020204030204" pitchFamily="34" charset="0"/>
              </a:rPr>
              <a:t>(2) </a:t>
            </a:r>
            <a:r>
              <a:rPr lang="en-US" sz="1600" kern="1400" dirty="0">
                <a:latin typeface="Calibri" panose="020F0502020204030204" pitchFamily="34" charset="0"/>
              </a:rPr>
              <a:t>= evidence (i.e. data, facts, research findings)</a:t>
            </a:r>
            <a:endParaRPr lang="en-US" sz="1600" kern="1400" dirty="0">
              <a:latin typeface="Verdana" panose="020B0604030504040204" pitchFamily="34" charset="0"/>
            </a:endParaRPr>
          </a:p>
          <a:p>
            <a:pPr marL="1250988" indent="-173152"/>
            <a:r>
              <a:rPr lang="en-US" sz="1600" b="1" kern="1400" dirty="0">
                <a:latin typeface="Calibri" panose="020F0502020204030204" pitchFamily="34" charset="0"/>
              </a:rPr>
              <a:t>(3) </a:t>
            </a:r>
            <a:r>
              <a:rPr lang="en-US" sz="1600" kern="1400" dirty="0">
                <a:latin typeface="Calibri" panose="020F0502020204030204" pitchFamily="34" charset="0"/>
              </a:rPr>
              <a:t>= examples (i.e. cases of real-world individuals/ specific groups, events, situations) </a:t>
            </a:r>
            <a:endParaRPr lang="en-US" sz="1600" kern="1400" dirty="0">
              <a:latin typeface="Verdana" panose="020B0604030504040204" pitchFamily="34" charset="0"/>
            </a:endParaRPr>
          </a:p>
          <a:p>
            <a:pPr>
              <a:lnSpc>
                <a:spcPct val="119000"/>
              </a:lnSpc>
              <a:spcAft>
                <a:spcPts val="600"/>
              </a:spcAft>
            </a:pPr>
            <a:r>
              <a:rPr lang="en-US" kern="1400" dirty="0">
                <a:latin typeface="Verdana" panose="020B0604030504040204" pitchFamily="34" charset="0"/>
              </a:rPr>
              <a:t> </a:t>
            </a:r>
            <a:endParaRPr lang="en-US" kern="1400" dirty="0">
              <a:ln>
                <a:noFill/>
              </a:ln>
              <a:effectLst/>
              <a:latin typeface="Verdana" panose="020B0604030504040204" pitchFamily="34" charset="0"/>
            </a:endParaRPr>
          </a:p>
        </p:txBody>
      </p:sp>
      <p:graphicFrame>
        <p:nvGraphicFramePr>
          <p:cNvPr id="25" name="Table 24"/>
          <p:cNvGraphicFramePr>
            <a:graphicFrameLocks noGrp="1"/>
          </p:cNvGraphicFramePr>
          <p:nvPr/>
        </p:nvGraphicFramePr>
        <p:xfrm>
          <a:off x="623392" y="3028329"/>
          <a:ext cx="3312368" cy="2462657"/>
        </p:xfrm>
        <a:graphic>
          <a:graphicData uri="http://schemas.openxmlformats.org/drawingml/2006/table">
            <a:tbl>
              <a:tblPr firstRow="1" firstCol="1" bandRow="1">
                <a:tableStyleId>{5C22544A-7EE6-4342-B048-85BDC9FD1C3A}</a:tableStyleId>
              </a:tblPr>
              <a:tblGrid>
                <a:gridCol w="3312368">
                  <a:extLst>
                    <a:ext uri="{9D8B030D-6E8A-4147-A177-3AD203B41FA5}">
                      <a16:colId xmlns:a16="http://schemas.microsoft.com/office/drawing/2014/main" val="1233590738"/>
                    </a:ext>
                  </a:extLst>
                </a:gridCol>
              </a:tblGrid>
              <a:tr h="0">
                <a:tc>
                  <a:txBody>
                    <a:bodyPr/>
                    <a:lstStyle/>
                    <a:p>
                      <a:pPr marL="231775" lvl="0" indent="0">
                        <a:lnSpc>
                          <a:spcPct val="150000"/>
                        </a:lnSpc>
                        <a:spcAft>
                          <a:spcPts val="0"/>
                        </a:spcAft>
                        <a:buFont typeface="Arial" panose="020B0604020202020204" pitchFamily="34" charset="0"/>
                        <a:buNone/>
                      </a:pPr>
                      <a:r>
                        <a:rPr lang="en-US" sz="2200" b="0" i="1" dirty="0">
                          <a:solidFill>
                            <a:schemeClr val="tx1"/>
                          </a:solidFill>
                          <a:effectLst/>
                        </a:rPr>
                        <a:t>In my opinion, …</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Let me explain… </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I’ll give you an example…</a:t>
                      </a:r>
                      <a:endParaRPr lang="en-GB" sz="2200" b="0" i="1" dirty="0">
                        <a:solidFill>
                          <a:schemeClr val="tx1"/>
                        </a:solidFill>
                        <a:effectLst/>
                      </a:endParaRPr>
                    </a:p>
                    <a:p>
                      <a:pPr marL="231775" lvl="0" indent="0">
                        <a:lnSpc>
                          <a:spcPct val="150000"/>
                        </a:lnSpc>
                        <a:spcAft>
                          <a:spcPts val="0"/>
                        </a:spcAft>
                        <a:buFont typeface="Symbol" panose="05050102010706020507" pitchFamily="18" charset="2"/>
                        <a:buNone/>
                      </a:pPr>
                      <a:r>
                        <a:rPr lang="en-US" sz="2200" b="0" i="1" dirty="0">
                          <a:solidFill>
                            <a:schemeClr val="tx1"/>
                          </a:solidFill>
                          <a:effectLst/>
                        </a:rPr>
                        <a:t>What do you think?</a:t>
                      </a:r>
                    </a:p>
                    <a:p>
                      <a:pPr marL="231775" lvl="0" indent="0">
                        <a:lnSpc>
                          <a:spcPct val="150000"/>
                        </a:lnSpc>
                        <a:spcAft>
                          <a:spcPts val="0"/>
                        </a:spcAft>
                        <a:buFont typeface="Symbol" panose="05050102010706020507" pitchFamily="18" charset="2"/>
                        <a:buNone/>
                      </a:pPr>
                      <a:endParaRPr lang="en-GB" sz="2200" b="0" i="1" dirty="0">
                        <a:solidFill>
                          <a:schemeClr val="tx1"/>
                        </a:solidFill>
                        <a:effectLst/>
                        <a:latin typeface="Calibri" panose="020F0502020204030204" pitchFamily="34" charset="0"/>
                        <a:ea typeface="DengXian"/>
                        <a:cs typeface="Times New Roman" panose="02020603050405020304" pitchFamily="18" charset="0"/>
                      </a:endParaRPr>
                    </a:p>
                  </a:txBody>
                  <a:tcPr marL="68580" marR="68580" marT="0" marB="0">
                    <a:solidFill>
                      <a:srgbClr val="FFFFD1"/>
                    </a:solidFill>
                  </a:tcPr>
                </a:tc>
                <a:extLst>
                  <a:ext uri="{0D108BD9-81ED-4DB2-BD59-A6C34878D82A}">
                    <a16:rowId xmlns:a16="http://schemas.microsoft.com/office/drawing/2014/main" val="329792141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9710253"/>
              </p:ext>
            </p:extLst>
          </p:nvPr>
        </p:nvGraphicFramePr>
        <p:xfrm>
          <a:off x="4007769" y="2784141"/>
          <a:ext cx="7838688" cy="3408214"/>
        </p:xfrm>
        <a:graphic>
          <a:graphicData uri="http://schemas.openxmlformats.org/drawingml/2006/table">
            <a:tbl>
              <a:tblPr/>
              <a:tblGrid>
                <a:gridCol w="2454061">
                  <a:extLst>
                    <a:ext uri="{9D8B030D-6E8A-4147-A177-3AD203B41FA5}">
                      <a16:colId xmlns:a16="http://schemas.microsoft.com/office/drawing/2014/main" val="983351789"/>
                    </a:ext>
                  </a:extLst>
                </a:gridCol>
                <a:gridCol w="2692272">
                  <a:extLst>
                    <a:ext uri="{9D8B030D-6E8A-4147-A177-3AD203B41FA5}">
                      <a16:colId xmlns:a16="http://schemas.microsoft.com/office/drawing/2014/main" val="628438088"/>
                    </a:ext>
                  </a:extLst>
                </a:gridCol>
                <a:gridCol w="2692355">
                  <a:extLst>
                    <a:ext uri="{9D8B030D-6E8A-4147-A177-3AD203B41FA5}">
                      <a16:colId xmlns:a16="http://schemas.microsoft.com/office/drawing/2014/main" val="3291702849"/>
                    </a:ext>
                  </a:extLst>
                </a:gridCol>
              </a:tblGrid>
              <a:tr h="358470">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Giving opinions</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Supporting opinions</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1800" b="1" kern="1400" dirty="0">
                          <a:ln>
                            <a:noFill/>
                          </a:ln>
                          <a:solidFill>
                            <a:srgbClr val="000000"/>
                          </a:solidFill>
                          <a:effectLst/>
                          <a:latin typeface="Calibri" panose="020F0502020204030204" pitchFamily="34" charset="0"/>
                        </a:rPr>
                        <a:t>Asking for opinions</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392405">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r>
                        <a:rPr lang="en-US" sz="1800" i="0" kern="1400" dirty="0">
                          <a:ln>
                            <a:noFill/>
                          </a:ln>
                          <a:solidFill>
                            <a:srgbClr val="000000"/>
                          </a:solidFill>
                          <a:effectLst/>
                          <a:latin typeface="Ink Free" panose="03080402000500000000" pitchFamily="66" charset="0"/>
                        </a:rPr>
                        <a:t>In my opinion, …</a:t>
                      </a: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0" kern="1400" dirty="0">
                          <a:ln>
                            <a:noFill/>
                          </a:ln>
                          <a:solidFill>
                            <a:srgbClr val="000000"/>
                          </a:solidFill>
                          <a:effectLst/>
                          <a:latin typeface="Ink Free" panose="03080402000500000000" pitchFamily="66" charset="0"/>
                        </a:rPr>
                        <a:t>Let me explain</a:t>
                      </a:r>
                      <a:r>
                        <a:rPr lang="en-US" sz="1800" i="1" kern="1400" dirty="0">
                          <a:ln>
                            <a:noFill/>
                          </a:ln>
                          <a:solidFill>
                            <a:srgbClr val="000000"/>
                          </a:solidFill>
                          <a:effectLst/>
                          <a:latin typeface="Ink Free" panose="03080402000500000000" pitchFamily="66" charset="0"/>
                        </a:rPr>
                        <a:t> </a:t>
                      </a:r>
                      <a:r>
                        <a:rPr lang="en-US" sz="1800" b="1" kern="1400" dirty="0">
                          <a:ln>
                            <a:noFill/>
                          </a:ln>
                          <a:solidFill>
                            <a:srgbClr val="000000"/>
                          </a:solidFill>
                          <a:effectLst/>
                          <a:latin typeface="Calibri" panose="020F0502020204030204" pitchFamily="34" charset="0"/>
                        </a:rPr>
                        <a:t>(1)</a:t>
                      </a:r>
                      <a:endParaRPr lang="en-US" sz="18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r>
                        <a:rPr lang="en-US" sz="1800" i="0" kern="1400" dirty="0">
                          <a:ln>
                            <a:noFill/>
                          </a:ln>
                          <a:solidFill>
                            <a:srgbClr val="000000"/>
                          </a:solidFill>
                          <a:effectLst/>
                          <a:latin typeface="Ink Free" panose="03080402000500000000" pitchFamily="66" charset="0"/>
                        </a:rPr>
                        <a:t>What do you think?</a:t>
                      </a: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359994">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0" kern="1400" dirty="0">
                          <a:ln>
                            <a:noFill/>
                          </a:ln>
                          <a:solidFill>
                            <a:srgbClr val="000000"/>
                          </a:solidFill>
                          <a:effectLst/>
                          <a:latin typeface="Ink Free" panose="03080402000500000000" pitchFamily="66" charset="0"/>
                        </a:rPr>
                        <a:t>I’ll give you an example </a:t>
                      </a:r>
                      <a:r>
                        <a:rPr lang="en-US" sz="1800" b="1" i="0" kern="1400" dirty="0">
                          <a:ln>
                            <a:noFill/>
                          </a:ln>
                          <a:solidFill>
                            <a:srgbClr val="000000"/>
                          </a:solidFill>
                          <a:effectLst/>
                          <a:latin typeface="Calibri "/>
                        </a:rPr>
                        <a:t>(</a:t>
                      </a:r>
                      <a:r>
                        <a:rPr lang="en-US" sz="1800" b="1" kern="1400" dirty="0">
                          <a:ln>
                            <a:noFill/>
                          </a:ln>
                          <a:solidFill>
                            <a:srgbClr val="000000"/>
                          </a:solidFill>
                          <a:effectLst/>
                          <a:latin typeface="Calibri" panose="020F0502020204030204" pitchFamily="34" charset="0"/>
                          <a:ea typeface="+mn-ea"/>
                          <a:cs typeface="+mn-cs"/>
                        </a:rPr>
                        <a:t>3)</a:t>
                      </a: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359994">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r h="359994">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845605081"/>
                  </a:ext>
                </a:extLst>
              </a:tr>
              <a:tr h="359994">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242715167"/>
                  </a:ext>
                </a:extLst>
              </a:tr>
              <a:tr h="359994">
                <a:tc>
                  <a:txBody>
                    <a:bodyPr/>
                    <a:lstStyle/>
                    <a:p>
                      <a:pPr marR="0" indent="0" algn="l" rtl="0">
                        <a:lnSpc>
                          <a:spcPct val="119000"/>
                        </a:lnSpc>
                        <a:spcBef>
                          <a:spcPts val="0"/>
                        </a:spcBef>
                        <a:spcAft>
                          <a:spcPts val="600"/>
                        </a:spcAft>
                      </a:pPr>
                      <a:r>
                        <a:rPr lang="en-US" sz="1800" i="1" kern="1400">
                          <a:ln>
                            <a:noFill/>
                          </a:ln>
                          <a:solidFill>
                            <a:srgbClr val="000000"/>
                          </a:solidFill>
                          <a:effectLst/>
                          <a:latin typeface="Calibri" panose="020F0502020204030204" pitchFamily="34" charset="0"/>
                        </a:rPr>
                        <a:t> </a:t>
                      </a:r>
                      <a:endParaRPr lang="en-US" sz="1800" kern="140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233618262"/>
                  </a:ext>
                </a:extLst>
              </a:tr>
              <a:tr h="359994">
                <a:tc>
                  <a:txBody>
                    <a:bodyPr/>
                    <a:lstStyle/>
                    <a:p>
                      <a:pPr marR="0" indent="0" algn="l" rtl="0">
                        <a:lnSpc>
                          <a:spcPct val="119000"/>
                        </a:lnSpc>
                        <a:spcBef>
                          <a:spcPts val="0"/>
                        </a:spcBef>
                        <a:spcAft>
                          <a:spcPts val="600"/>
                        </a:spcAft>
                      </a:pPr>
                      <a:r>
                        <a:rPr lang="en-US" sz="1800" i="1" kern="1400">
                          <a:ln>
                            <a:noFill/>
                          </a:ln>
                          <a:solidFill>
                            <a:srgbClr val="000000"/>
                          </a:solidFill>
                          <a:effectLst/>
                          <a:latin typeface="Calibri" panose="020F0502020204030204" pitchFamily="34" charset="0"/>
                        </a:rPr>
                        <a:t> </a:t>
                      </a:r>
                      <a:endParaRPr lang="en-US" sz="1800" kern="140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357652191"/>
                  </a:ext>
                </a:extLst>
              </a:tr>
              <a:tr h="359994">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a:ln>
                            <a:noFill/>
                          </a:ln>
                          <a:solidFill>
                            <a:srgbClr val="000000"/>
                          </a:solidFill>
                          <a:effectLst/>
                          <a:latin typeface="Calibri" panose="020F0502020204030204" pitchFamily="34" charset="0"/>
                        </a:rPr>
                        <a:t> </a:t>
                      </a:r>
                      <a:endParaRPr lang="en-US" sz="1800" kern="140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l" rtl="0">
                        <a:lnSpc>
                          <a:spcPct val="119000"/>
                        </a:lnSpc>
                        <a:spcBef>
                          <a:spcPts val="0"/>
                        </a:spcBef>
                        <a:spcAft>
                          <a:spcPts val="600"/>
                        </a:spcAft>
                      </a:pPr>
                      <a:r>
                        <a:rPr lang="en-US" sz="1800" i="1" kern="1400" dirty="0">
                          <a:ln>
                            <a:noFill/>
                          </a:ln>
                          <a:solidFill>
                            <a:srgbClr val="000000"/>
                          </a:solidFill>
                          <a:effectLst/>
                          <a:latin typeface="Calibri" panose="020F0502020204030204" pitchFamily="34" charset="0"/>
                        </a:rPr>
                        <a:t> </a:t>
                      </a:r>
                      <a:endParaRPr lang="en-US" sz="1800" kern="1400" dirty="0">
                        <a:ln>
                          <a:noFill/>
                        </a:ln>
                        <a:solidFill>
                          <a:srgbClr val="000000"/>
                        </a:solidFill>
                        <a:effectLst/>
                        <a:latin typeface="Verdana" panose="020B0604030504040204" pitchFamily="34" charset="0"/>
                      </a:endParaRPr>
                    </a:p>
                  </a:txBody>
                  <a:tcPr marL="36576" marR="36576" marT="36576" marB="36576">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94312942"/>
                  </a:ext>
                </a:extLst>
              </a:tr>
            </a:tbl>
          </a:graphicData>
        </a:graphic>
      </p:graphicFrame>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sp>
        <p:nvSpPr>
          <p:cNvPr id="12" name="Rectangle 11"/>
          <p:cNvSpPr/>
          <p:nvPr/>
        </p:nvSpPr>
        <p:spPr>
          <a:xfrm>
            <a:off x="4079776" y="3212497"/>
            <a:ext cx="2304256" cy="28803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6468576" y="3571292"/>
            <a:ext cx="2651760" cy="361764"/>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p:cNvSpPr/>
          <p:nvPr/>
        </p:nvSpPr>
        <p:spPr>
          <a:xfrm>
            <a:off x="9171091" y="3212975"/>
            <a:ext cx="2592289" cy="30048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6" descr="Book Generic Mixed icon">
            <a:extLst>
              <a:ext uri="{FF2B5EF4-FFF2-40B4-BE49-F238E27FC236}">
                <a16:creationId xmlns:a16="http://schemas.microsoft.com/office/drawing/2014/main" id="{D72A606F-196B-0211-5071-E552E28C8C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163" y="5598919"/>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000" b="1" dirty="0">
                  <a:solidFill>
                    <a:srgbClr val="000000"/>
                  </a:solidFill>
                  <a:latin typeface="Verdana" panose="020B0604030504040204" pitchFamily="34" charset="0"/>
                </a:rPr>
                <a:t>Language and skills focus: </a:t>
              </a:r>
              <a:r>
                <a:rPr lang="en-GB" altLang="en-US" sz="2000" dirty="0">
                  <a:solidFill>
                    <a:srgbClr val="000000"/>
                  </a:solidFill>
                  <a:latin typeface="Verdana" panose="020B0604030504040204" pitchFamily="34" charset="0"/>
                </a:rPr>
                <a:t>Giving, supporting &amp; inviting other opinions</a:t>
              </a:r>
              <a:endParaRPr lang="en-US" altLang="en-US" sz="20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Rectangle 4"/>
          <p:cNvSpPr/>
          <p:nvPr/>
        </p:nvSpPr>
        <p:spPr>
          <a:xfrm>
            <a:off x="407368" y="1052736"/>
            <a:ext cx="11356012" cy="824841"/>
          </a:xfrm>
          <a:prstGeom prst="rect">
            <a:avLst/>
          </a:prstGeom>
        </p:spPr>
        <p:txBody>
          <a:bodyPr wrap="square">
            <a:spAutoFit/>
          </a:bodyPr>
          <a:lstStyle/>
          <a:p>
            <a:pPr>
              <a:lnSpc>
                <a:spcPct val="119000"/>
              </a:lnSpc>
              <a:spcAft>
                <a:spcPts val="800"/>
              </a:spcAft>
            </a:pPr>
            <a:r>
              <a:rPr lang="en-US" sz="2000" kern="1400" dirty="0">
                <a:latin typeface="Calibri" panose="020F0502020204030204" pitchFamily="34" charset="0"/>
              </a:rPr>
              <a:t>Watch the discussion video again and write down any phrases for giving/ supporting/ asking for opinions. Check with a partner and add all the phrases to the table.</a:t>
            </a:r>
            <a:endParaRPr lang="en-US" sz="2000" kern="1400" dirty="0">
              <a:ln>
                <a:noFill/>
              </a:ln>
              <a:effectLst/>
              <a:latin typeface="Verdana" panose="020B060403050404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42318000"/>
              </p:ext>
            </p:extLst>
          </p:nvPr>
        </p:nvGraphicFramePr>
        <p:xfrm>
          <a:off x="530135" y="1958044"/>
          <a:ext cx="11233245" cy="4317534"/>
        </p:xfrm>
        <a:graphic>
          <a:graphicData uri="http://schemas.openxmlformats.org/drawingml/2006/table">
            <a:tbl>
              <a:tblPr/>
              <a:tblGrid>
                <a:gridCol w="3096120">
                  <a:extLst>
                    <a:ext uri="{9D8B030D-6E8A-4147-A177-3AD203B41FA5}">
                      <a16:colId xmlns:a16="http://schemas.microsoft.com/office/drawing/2014/main" val="983351789"/>
                    </a:ext>
                  </a:extLst>
                </a:gridCol>
                <a:gridCol w="3816649">
                  <a:extLst>
                    <a:ext uri="{9D8B030D-6E8A-4147-A177-3AD203B41FA5}">
                      <a16:colId xmlns:a16="http://schemas.microsoft.com/office/drawing/2014/main" val="628438088"/>
                    </a:ext>
                  </a:extLst>
                </a:gridCol>
                <a:gridCol w="4320476">
                  <a:extLst>
                    <a:ext uri="{9D8B030D-6E8A-4147-A177-3AD203B41FA5}">
                      <a16:colId xmlns:a16="http://schemas.microsoft.com/office/drawing/2014/main" val="3291702849"/>
                    </a:ext>
                  </a:extLst>
                </a:gridCol>
              </a:tblGrid>
              <a:tr h="400183">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Giving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Supporting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Asking for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481412">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r>
                        <a:rPr lang="en-US" sz="2000" i="0" kern="1400" dirty="0">
                          <a:ln>
                            <a:noFill/>
                          </a:ln>
                          <a:solidFill>
                            <a:srgbClr val="000000"/>
                          </a:solidFill>
                          <a:effectLst/>
                          <a:latin typeface="Ink Free" panose="03080402000500000000" pitchFamily="66" charset="0"/>
                        </a:rPr>
                        <a:t>In my opinion,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Let me explain</a:t>
                      </a:r>
                      <a:r>
                        <a:rPr lang="en-US" sz="2000" i="1" kern="1400" dirty="0">
                          <a:ln>
                            <a:noFill/>
                          </a:ln>
                          <a:solidFill>
                            <a:srgbClr val="000000"/>
                          </a:solidFill>
                          <a:effectLst/>
                          <a:latin typeface="Ink Free" panose="03080402000500000000" pitchFamily="66" charset="0"/>
                        </a:rPr>
                        <a:t> </a:t>
                      </a:r>
                      <a:r>
                        <a:rPr lang="en-US" sz="2000" b="1" kern="1400" dirty="0">
                          <a:ln>
                            <a:noFill/>
                          </a:ln>
                          <a:solidFill>
                            <a:srgbClr val="000000"/>
                          </a:solidFill>
                          <a:effectLst/>
                          <a:latin typeface="Calibri" panose="020F0502020204030204" pitchFamily="34" charset="0"/>
                        </a:rPr>
                        <a:t>(1)</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 What do you think?</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447132">
                <a:tc>
                  <a:txBody>
                    <a:bodyPr/>
                    <a:lstStyle/>
                    <a:p>
                      <a:pPr algn="ctr">
                        <a:lnSpc>
                          <a:spcPct val="150000"/>
                        </a:lnSpc>
                        <a:spcAft>
                          <a:spcPts val="0"/>
                        </a:spcAft>
                      </a:pP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I’ll give you an example </a:t>
                      </a:r>
                      <a:r>
                        <a:rPr lang="en-US" sz="2000" b="1" i="0" kern="1400" dirty="0">
                          <a:ln>
                            <a:noFill/>
                          </a:ln>
                          <a:solidFill>
                            <a:srgbClr val="000000"/>
                          </a:solidFill>
                          <a:effectLst/>
                          <a:latin typeface="Calibri "/>
                        </a:rPr>
                        <a:t>(</a:t>
                      </a:r>
                      <a:r>
                        <a:rPr lang="en-US" sz="2000" b="1" kern="1400" dirty="0">
                          <a:ln>
                            <a:noFill/>
                          </a:ln>
                          <a:solidFill>
                            <a:srgbClr val="000000"/>
                          </a:solidFill>
                          <a:effectLst/>
                          <a:latin typeface="Calibri" panose="020F0502020204030204" pitchFamily="34" charset="0"/>
                          <a:ea typeface="+mn-ea"/>
                          <a:cs typeface="+mn-cs"/>
                        </a:rPr>
                        <a:t>3)</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518673">
                <a:tc>
                  <a:txBody>
                    <a:bodyPr/>
                    <a:lstStyle/>
                    <a:p>
                      <a:pPr algn="ctr">
                        <a:lnSpc>
                          <a:spcPct val="150000"/>
                        </a:lnSpc>
                        <a:spcAft>
                          <a:spcPts val="0"/>
                        </a:spcAft>
                      </a:pP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endParaRPr lang="en-US" sz="2000" b="1" i="0" kern="1400" dirty="0">
                        <a:ln>
                          <a:noFill/>
                        </a:ln>
                        <a:solidFill>
                          <a:srgbClr val="000000"/>
                        </a:solidFill>
                        <a:effectLst/>
                        <a:latin typeface="Calibri "/>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r h="518673">
                <a:tc>
                  <a:txBody>
                    <a:bodyPr/>
                    <a:lstStyle/>
                    <a:p>
                      <a:pPr algn="ctr">
                        <a:lnSpc>
                          <a:spcPct val="150000"/>
                        </a:lnSpc>
                        <a:spcAft>
                          <a:spcPts val="0"/>
                        </a:spcAft>
                      </a:pP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endParaRPr lang="en-US" sz="2000" b="1" i="0" kern="1400" dirty="0">
                        <a:ln>
                          <a:noFill/>
                        </a:ln>
                        <a:solidFill>
                          <a:srgbClr val="000000"/>
                        </a:solidFill>
                        <a:effectLst/>
                        <a:latin typeface="Calibri "/>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845605081"/>
                  </a:ext>
                </a:extLst>
              </a:tr>
              <a:tr h="518673">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endParaRPr lang="en-US" sz="2000" b="1" i="0" kern="1400" dirty="0">
                        <a:ln>
                          <a:noFill/>
                        </a:ln>
                        <a:solidFill>
                          <a:srgbClr val="000000"/>
                        </a:solidFill>
                        <a:effectLst/>
                        <a:latin typeface="Calibri "/>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242715167"/>
                  </a:ext>
                </a:extLst>
              </a:tr>
              <a:tr h="518673">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endParaRPr lang="en-US" sz="2000" b="1" i="0" kern="1400" dirty="0">
                        <a:ln>
                          <a:noFill/>
                        </a:ln>
                        <a:solidFill>
                          <a:srgbClr val="000000"/>
                        </a:solidFill>
                        <a:effectLst/>
                        <a:latin typeface="Calibri "/>
                        <a:ea typeface="+mn-ea"/>
                        <a:cs typeface="+mn-cs"/>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233618262"/>
                  </a:ext>
                </a:extLst>
              </a:tr>
              <a:tr h="447132">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endParaRPr lang="en-GB" sz="2000" b="1"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357652191"/>
                  </a:ext>
                </a:extLst>
              </a:tr>
              <a:tr h="447132">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endParaRPr lang="en-GB" sz="2000" b="1"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94312942"/>
                  </a:ext>
                </a:extLst>
              </a:tr>
            </a:tbl>
          </a:graphicData>
        </a:graphic>
      </p:graphicFrame>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sp>
        <p:nvSpPr>
          <p:cNvPr id="34" name="Rectangle 33"/>
          <p:cNvSpPr/>
          <p:nvPr/>
        </p:nvSpPr>
        <p:spPr>
          <a:xfrm>
            <a:off x="407368" y="6459558"/>
            <a:ext cx="11521280" cy="307777"/>
          </a:xfrm>
          <a:prstGeom prst="rect">
            <a:avLst/>
          </a:prstGeom>
        </p:spPr>
        <p:txBody>
          <a:bodyPr wrap="square">
            <a:spAutoFit/>
          </a:bodyPr>
          <a:lstStyle/>
          <a:p>
            <a:r>
              <a:rPr lang="en-US" sz="1400" b="1" kern="1400" dirty="0">
                <a:latin typeface="Calibri" panose="020F0502020204030204" pitchFamily="34" charset="0"/>
              </a:rPr>
              <a:t>(1) </a:t>
            </a:r>
            <a:r>
              <a:rPr lang="en-US" sz="1400" kern="1400" dirty="0">
                <a:latin typeface="Calibri" panose="020F0502020204030204" pitchFamily="34" charset="0"/>
              </a:rPr>
              <a:t>= explanations	</a:t>
            </a:r>
            <a:r>
              <a:rPr lang="en-US" sz="1400" b="1" kern="1400" dirty="0">
                <a:latin typeface="Calibri" panose="020F0502020204030204" pitchFamily="34" charset="0"/>
              </a:rPr>
              <a:t>(2) </a:t>
            </a:r>
            <a:r>
              <a:rPr lang="en-US" sz="1400" kern="1400" dirty="0">
                <a:latin typeface="Calibri" panose="020F0502020204030204" pitchFamily="34" charset="0"/>
              </a:rPr>
              <a:t>= evidence (i.e. data, facts, research findings)	</a:t>
            </a:r>
            <a:r>
              <a:rPr lang="en-US" sz="1400" b="1" kern="1400" dirty="0">
                <a:latin typeface="Calibri" panose="020F0502020204030204" pitchFamily="34" charset="0"/>
              </a:rPr>
              <a:t>(3) </a:t>
            </a:r>
            <a:r>
              <a:rPr lang="en-US" sz="1400" kern="1400" dirty="0">
                <a:latin typeface="Calibri" panose="020F0502020204030204" pitchFamily="34" charset="0"/>
              </a:rPr>
              <a:t>= examples (i.e. cases of real-world individuals/ specific groups, events, situations) </a:t>
            </a:r>
            <a:endParaRPr lang="en-US" sz="1400" kern="1400" dirty="0">
              <a:latin typeface="Verdana" panose="020B0604030504040204" pitchFamily="34" charset="0"/>
            </a:endParaRPr>
          </a:p>
        </p:txBody>
      </p:sp>
    </p:spTree>
    <p:extLst>
      <p:ext uri="{BB962C8B-B14F-4D97-AF65-F5344CB8AC3E}">
        <p14:creationId xmlns:p14="http://schemas.microsoft.com/office/powerpoint/2010/main" val="3145346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000" b="1" dirty="0">
                  <a:solidFill>
                    <a:srgbClr val="000000"/>
                  </a:solidFill>
                  <a:latin typeface="Verdana" panose="020B0604030504040204" pitchFamily="34" charset="0"/>
                </a:rPr>
                <a:t>Language and skills focus: </a:t>
              </a:r>
              <a:r>
                <a:rPr lang="en-GB" altLang="en-US" sz="2000" dirty="0">
                  <a:solidFill>
                    <a:srgbClr val="000000"/>
                  </a:solidFill>
                  <a:latin typeface="Verdana" panose="020B0604030504040204" pitchFamily="34" charset="0"/>
                </a:rPr>
                <a:t>Giving, supporting &amp; inviting other opinions</a:t>
              </a:r>
              <a:endParaRPr lang="en-US" altLang="en-US" sz="20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3347363271"/>
              </p:ext>
            </p:extLst>
          </p:nvPr>
        </p:nvGraphicFramePr>
        <p:xfrm>
          <a:off x="548271" y="1208600"/>
          <a:ext cx="11233245" cy="4130040"/>
        </p:xfrm>
        <a:graphic>
          <a:graphicData uri="http://schemas.openxmlformats.org/drawingml/2006/table">
            <a:tbl>
              <a:tblPr/>
              <a:tblGrid>
                <a:gridCol w="3096120">
                  <a:extLst>
                    <a:ext uri="{9D8B030D-6E8A-4147-A177-3AD203B41FA5}">
                      <a16:colId xmlns:a16="http://schemas.microsoft.com/office/drawing/2014/main" val="983351789"/>
                    </a:ext>
                  </a:extLst>
                </a:gridCol>
                <a:gridCol w="3816649">
                  <a:extLst>
                    <a:ext uri="{9D8B030D-6E8A-4147-A177-3AD203B41FA5}">
                      <a16:colId xmlns:a16="http://schemas.microsoft.com/office/drawing/2014/main" val="628438088"/>
                    </a:ext>
                  </a:extLst>
                </a:gridCol>
                <a:gridCol w="4320476">
                  <a:extLst>
                    <a:ext uri="{9D8B030D-6E8A-4147-A177-3AD203B41FA5}">
                      <a16:colId xmlns:a16="http://schemas.microsoft.com/office/drawing/2014/main" val="3291702849"/>
                    </a:ext>
                  </a:extLst>
                </a:gridCol>
              </a:tblGrid>
              <a:tr h="398943">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Giving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Supporting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tc>
                  <a:txBody>
                    <a:bodyPr/>
                    <a:lstStyle/>
                    <a:p>
                      <a:pPr marR="0" indent="0" algn="ctr" rtl="0">
                        <a:lnSpc>
                          <a:spcPct val="119000"/>
                        </a:lnSpc>
                        <a:spcBef>
                          <a:spcPts val="0"/>
                        </a:spcBef>
                        <a:spcAft>
                          <a:spcPts val="600"/>
                        </a:spcAft>
                      </a:pPr>
                      <a:r>
                        <a:rPr lang="en-US" sz="2000" b="1" kern="1400" dirty="0">
                          <a:ln>
                            <a:noFill/>
                          </a:ln>
                          <a:solidFill>
                            <a:srgbClr val="000000"/>
                          </a:solidFill>
                          <a:effectLst/>
                          <a:latin typeface="Calibri" panose="020F0502020204030204" pitchFamily="34" charset="0"/>
                        </a:rPr>
                        <a:t>Asking for opinions</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FEBF7"/>
                    </a:solidFill>
                  </a:tcPr>
                </a:tc>
                <a:extLst>
                  <a:ext uri="{0D108BD9-81ED-4DB2-BD59-A6C34878D82A}">
                    <a16:rowId xmlns:a16="http://schemas.microsoft.com/office/drawing/2014/main" val="1175389371"/>
                  </a:ext>
                </a:extLst>
              </a:tr>
              <a:tr h="479920">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r>
                        <a:rPr lang="en-US" sz="2000" i="0" kern="1400" dirty="0">
                          <a:ln>
                            <a:noFill/>
                          </a:ln>
                          <a:solidFill>
                            <a:srgbClr val="000000"/>
                          </a:solidFill>
                          <a:effectLst/>
                          <a:latin typeface="Ink Free" panose="03080402000500000000" pitchFamily="66" charset="0"/>
                        </a:rPr>
                        <a:t>In my opinion, …</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Let me explain</a:t>
                      </a:r>
                      <a:r>
                        <a:rPr lang="en-US" sz="2000" i="1" kern="1400" dirty="0">
                          <a:ln>
                            <a:noFill/>
                          </a:ln>
                          <a:solidFill>
                            <a:srgbClr val="000000"/>
                          </a:solidFill>
                          <a:effectLst/>
                          <a:latin typeface="Ink Free" panose="03080402000500000000" pitchFamily="66" charset="0"/>
                        </a:rPr>
                        <a:t> </a:t>
                      </a:r>
                      <a:r>
                        <a:rPr lang="en-US" sz="2000" b="1" kern="1400" dirty="0">
                          <a:ln>
                            <a:noFill/>
                          </a:ln>
                          <a:solidFill>
                            <a:srgbClr val="000000"/>
                          </a:solidFill>
                          <a:effectLst/>
                          <a:latin typeface="Calibri" panose="020F0502020204030204" pitchFamily="34" charset="0"/>
                        </a:rPr>
                        <a:t>(1)</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 What do you think?</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56658504"/>
                  </a:ext>
                </a:extLst>
              </a:tr>
              <a:tr h="409777">
                <a:tc>
                  <a:txBody>
                    <a:bodyPr/>
                    <a:lstStyle/>
                    <a:p>
                      <a:pPr algn="ctr">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My take on this is</a:t>
                      </a: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0" kern="1400" dirty="0">
                          <a:ln>
                            <a:noFill/>
                          </a:ln>
                          <a:solidFill>
                            <a:srgbClr val="000000"/>
                          </a:solidFill>
                          <a:effectLst/>
                          <a:latin typeface="Ink Free" panose="03080402000500000000" pitchFamily="66" charset="0"/>
                        </a:rPr>
                        <a:t>I’ll give you an example </a:t>
                      </a:r>
                      <a:r>
                        <a:rPr lang="en-US" sz="2000" b="1" i="0" kern="1400" dirty="0">
                          <a:ln>
                            <a:noFill/>
                          </a:ln>
                          <a:solidFill>
                            <a:srgbClr val="000000"/>
                          </a:solidFill>
                          <a:effectLst/>
                          <a:latin typeface="Calibri "/>
                        </a:rPr>
                        <a:t>(</a:t>
                      </a:r>
                      <a:r>
                        <a:rPr lang="en-US" sz="2000" b="1" kern="1400" dirty="0">
                          <a:ln>
                            <a:noFill/>
                          </a:ln>
                          <a:solidFill>
                            <a:srgbClr val="000000"/>
                          </a:solidFill>
                          <a:effectLst/>
                          <a:latin typeface="Calibri" panose="020F0502020204030204" pitchFamily="34" charset="0"/>
                          <a:ea typeface="+mn-ea"/>
                          <a:cs typeface="+mn-cs"/>
                        </a:rPr>
                        <a:t>3)</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What do you think about this topic?</a:t>
                      </a: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08098536"/>
                  </a:ext>
                </a:extLst>
              </a:tr>
              <a:tr h="478868">
                <a:tc>
                  <a:txBody>
                    <a:bodyPr/>
                    <a:lstStyle/>
                    <a:p>
                      <a:pPr algn="ctr">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From my point of view</a:t>
                      </a: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The reason I say this is </a:t>
                      </a:r>
                      <a:r>
                        <a:rPr lang="en-US" sz="2000" b="1" i="0" kern="1400" dirty="0">
                          <a:ln>
                            <a:noFill/>
                          </a:ln>
                          <a:solidFill>
                            <a:srgbClr val="000000"/>
                          </a:solidFill>
                          <a:effectLst/>
                          <a:latin typeface="Calibri "/>
                          <a:ea typeface="+mn-ea"/>
                          <a:cs typeface="+mn-cs"/>
                        </a:rPr>
                        <a:t>(1)</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What’s your opinion?</a:t>
                      </a: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832628596"/>
                  </a:ext>
                </a:extLst>
              </a:tr>
              <a:tr h="478868">
                <a:tc>
                  <a:txBody>
                    <a:bodyPr/>
                    <a:lstStyle/>
                    <a:p>
                      <a:pPr algn="ctr">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As far as I’m concerned</a:t>
                      </a:r>
                      <a:endParaRPr lang="en-GB" sz="2000" i="0" kern="1400" dirty="0">
                        <a:ln>
                          <a:noFill/>
                        </a:ln>
                        <a:solidFill>
                          <a:srgbClr val="000000"/>
                        </a:solidFill>
                        <a:effectLst/>
                        <a:latin typeface="Ink Free" panose="03080402000500000000" pitchFamily="66" charset="0"/>
                        <a:ea typeface="+mn-ea"/>
                        <a:cs typeface="+mn-cs"/>
                      </a:endParaRPr>
                    </a:p>
                  </a:txBody>
                  <a:tcPr marL="68580" marR="68580" marT="0"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A specific example of … is </a:t>
                      </a:r>
                      <a:r>
                        <a:rPr lang="en-US" sz="2000" b="1" i="0" kern="1400" dirty="0">
                          <a:ln>
                            <a:noFill/>
                          </a:ln>
                          <a:solidFill>
                            <a:srgbClr val="000000"/>
                          </a:solidFill>
                          <a:effectLst/>
                          <a:latin typeface="Calibri "/>
                          <a:ea typeface="+mn-ea"/>
                          <a:cs typeface="+mn-cs"/>
                        </a:rPr>
                        <a:t>(3)</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845605081"/>
                  </a:ext>
                </a:extLst>
              </a:tr>
              <a:tr h="478868">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According to a study </a:t>
                      </a:r>
                      <a:r>
                        <a:rPr lang="en-US" sz="2000" b="1" i="0" kern="1400" dirty="0">
                          <a:ln>
                            <a:noFill/>
                          </a:ln>
                          <a:solidFill>
                            <a:srgbClr val="000000"/>
                          </a:solidFill>
                          <a:effectLst/>
                          <a:latin typeface="Calibri "/>
                          <a:ea typeface="+mn-ea"/>
                          <a:cs typeface="+mn-cs"/>
                        </a:rPr>
                        <a:t>(2)</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242715167"/>
                  </a:ext>
                </a:extLst>
              </a:tr>
              <a:tr h="478868">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marR="0" indent="0" algn="ctr" defTabSz="914400" rtl="0" eaLnBrk="1" latinLnBrk="0" hangingPunct="1">
                        <a:lnSpc>
                          <a:spcPct val="150000"/>
                        </a:lnSpc>
                        <a:spcBef>
                          <a:spcPts val="0"/>
                        </a:spcBef>
                        <a:spcAft>
                          <a:spcPts val="0"/>
                        </a:spcAft>
                      </a:pPr>
                      <a:r>
                        <a:rPr lang="en-US" sz="2000" i="0" kern="1400" dirty="0">
                          <a:ln>
                            <a:noFill/>
                          </a:ln>
                          <a:solidFill>
                            <a:srgbClr val="000000"/>
                          </a:solidFill>
                          <a:effectLst/>
                          <a:latin typeface="Ink Free" panose="03080402000500000000" pitchFamily="66" charset="0"/>
                          <a:ea typeface="+mn-ea"/>
                          <a:cs typeface="+mn-cs"/>
                        </a:rPr>
                        <a:t>What do I mean by this? </a:t>
                      </a:r>
                      <a:r>
                        <a:rPr lang="en-US" sz="2000" b="1" i="0" kern="1400" dirty="0">
                          <a:ln>
                            <a:noFill/>
                          </a:ln>
                          <a:solidFill>
                            <a:srgbClr val="000000"/>
                          </a:solidFill>
                          <a:effectLst/>
                          <a:latin typeface="Calibri "/>
                          <a:ea typeface="+mn-ea"/>
                          <a:cs typeface="+mn-cs"/>
                        </a:rPr>
                        <a:t>(1)</a:t>
                      </a: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233618262"/>
                  </a:ext>
                </a:extLst>
              </a:tr>
              <a:tr h="409625">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I’ve read somewhere </a:t>
                      </a:r>
                      <a:r>
                        <a:rPr lang="en-US" sz="2000" b="1" i="0" kern="1400" dirty="0">
                          <a:ln>
                            <a:noFill/>
                          </a:ln>
                          <a:solidFill>
                            <a:srgbClr val="000000"/>
                          </a:solidFill>
                          <a:effectLst/>
                          <a:latin typeface="Calibri "/>
                          <a:ea typeface="+mn-ea"/>
                          <a:cs typeface="+mn-cs"/>
                        </a:rPr>
                        <a:t>(2)</a:t>
                      </a:r>
                      <a:endParaRPr lang="en-GB" sz="2000" b="1"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357652191"/>
                  </a:ext>
                </a:extLst>
              </a:tr>
              <a:tr h="409625">
                <a:tc>
                  <a:txBody>
                    <a:bodyPr/>
                    <a:lstStyle/>
                    <a:p>
                      <a:pPr marR="0" indent="0" algn="ctr" rtl="0">
                        <a:lnSpc>
                          <a:spcPct val="119000"/>
                        </a:lnSpc>
                        <a:spcBef>
                          <a:spcPts val="0"/>
                        </a:spcBef>
                        <a:spcAft>
                          <a:spcPts val="600"/>
                        </a:spcAft>
                      </a:pPr>
                      <a:r>
                        <a:rPr lang="en-US" sz="2000" i="1" kern="1400">
                          <a:ln>
                            <a:noFill/>
                          </a:ln>
                          <a:solidFill>
                            <a:srgbClr val="000000"/>
                          </a:solidFill>
                          <a:effectLst/>
                          <a:latin typeface="Calibri" panose="020F0502020204030204" pitchFamily="34" charset="0"/>
                        </a:rPr>
                        <a:t> </a:t>
                      </a:r>
                      <a:endParaRPr lang="en-US" sz="2000" kern="140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L="0" algn="ctr" defTabSz="914400" rtl="0" eaLnBrk="1" latinLnBrk="0" hangingPunct="1">
                        <a:lnSpc>
                          <a:spcPct val="150000"/>
                        </a:lnSpc>
                        <a:spcAft>
                          <a:spcPts val="0"/>
                        </a:spcAft>
                      </a:pPr>
                      <a:r>
                        <a:rPr lang="en-US" sz="2000" i="0" kern="1400" dirty="0">
                          <a:ln>
                            <a:noFill/>
                          </a:ln>
                          <a:solidFill>
                            <a:srgbClr val="000000"/>
                          </a:solidFill>
                          <a:effectLst/>
                          <a:latin typeface="Ink Free" panose="03080402000500000000" pitchFamily="66" charset="0"/>
                          <a:ea typeface="+mn-ea"/>
                          <a:cs typeface="+mn-cs"/>
                        </a:rPr>
                        <a:t>For example </a:t>
                      </a:r>
                      <a:r>
                        <a:rPr lang="en-US" sz="2000" b="1" i="0" kern="1400" dirty="0">
                          <a:ln>
                            <a:noFill/>
                          </a:ln>
                          <a:solidFill>
                            <a:srgbClr val="000000"/>
                          </a:solidFill>
                          <a:effectLst/>
                          <a:latin typeface="Calibri "/>
                          <a:ea typeface="+mn-ea"/>
                          <a:cs typeface="+mn-cs"/>
                        </a:rPr>
                        <a:t>(3)</a:t>
                      </a:r>
                      <a:endParaRPr lang="en-GB" sz="2000" b="1"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tc>
                  <a:txBody>
                    <a:bodyPr/>
                    <a:lstStyle/>
                    <a:p>
                      <a:pPr marR="0" indent="0" algn="ctr" rtl="0">
                        <a:lnSpc>
                          <a:spcPct val="119000"/>
                        </a:lnSpc>
                        <a:spcBef>
                          <a:spcPts val="0"/>
                        </a:spcBef>
                        <a:spcAft>
                          <a:spcPts val="600"/>
                        </a:spcAft>
                      </a:pPr>
                      <a:r>
                        <a:rPr lang="en-US" sz="2000" i="1" kern="1400" dirty="0">
                          <a:ln>
                            <a:noFill/>
                          </a:ln>
                          <a:solidFill>
                            <a:srgbClr val="000000"/>
                          </a:solidFill>
                          <a:effectLst/>
                          <a:latin typeface="Calibri" panose="020F0502020204030204" pitchFamily="34" charset="0"/>
                        </a:rPr>
                        <a:t> </a:t>
                      </a:r>
                      <a:endParaRPr lang="en-US" sz="2000" kern="1400" dirty="0">
                        <a:ln>
                          <a:noFill/>
                        </a:ln>
                        <a:solidFill>
                          <a:srgbClr val="000000"/>
                        </a:solidFill>
                        <a:effectLst/>
                        <a:latin typeface="Verdana" panose="020B0604030504040204" pitchFamily="34" charset="0"/>
                      </a:endParaRPr>
                    </a:p>
                  </a:txBody>
                  <a:tcPr marL="36576" marR="36576" marT="36576" marB="36576"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94312942"/>
                  </a:ext>
                </a:extLst>
              </a:tr>
            </a:tbl>
          </a:graphicData>
        </a:graphic>
      </p:graphicFrame>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sp>
        <p:nvSpPr>
          <p:cNvPr id="34" name="Rectangle 33"/>
          <p:cNvSpPr/>
          <p:nvPr/>
        </p:nvSpPr>
        <p:spPr>
          <a:xfrm>
            <a:off x="439741" y="5751429"/>
            <a:ext cx="11341775" cy="830997"/>
          </a:xfrm>
          <a:prstGeom prst="rect">
            <a:avLst/>
          </a:prstGeom>
        </p:spPr>
        <p:txBody>
          <a:bodyPr wrap="square">
            <a:spAutoFit/>
          </a:bodyPr>
          <a:lstStyle/>
          <a:p>
            <a:r>
              <a:rPr lang="en-US" sz="1600" b="1" kern="1400" dirty="0">
                <a:latin typeface="Calibri" panose="020F0502020204030204" pitchFamily="34" charset="0"/>
              </a:rPr>
              <a:t>(1) </a:t>
            </a:r>
            <a:r>
              <a:rPr lang="en-US" sz="1600" kern="1400" dirty="0">
                <a:latin typeface="Calibri" panose="020F0502020204030204" pitchFamily="34" charset="0"/>
              </a:rPr>
              <a:t>= explanations	</a:t>
            </a:r>
          </a:p>
          <a:p>
            <a:r>
              <a:rPr lang="en-US" sz="1600" b="1" kern="1400" dirty="0">
                <a:latin typeface="Calibri" panose="020F0502020204030204" pitchFamily="34" charset="0"/>
              </a:rPr>
              <a:t>(2) </a:t>
            </a:r>
            <a:r>
              <a:rPr lang="en-US" sz="1600" kern="1400" dirty="0">
                <a:latin typeface="Calibri" panose="020F0502020204030204" pitchFamily="34" charset="0"/>
              </a:rPr>
              <a:t>= evidence (i.e. data, facts, research findings)	</a:t>
            </a:r>
          </a:p>
          <a:p>
            <a:r>
              <a:rPr lang="en-US" sz="1600" b="1" kern="1400" dirty="0">
                <a:latin typeface="Calibri" panose="020F0502020204030204" pitchFamily="34" charset="0"/>
              </a:rPr>
              <a:t>(3) </a:t>
            </a:r>
            <a:r>
              <a:rPr lang="en-US" sz="1600" kern="1400" dirty="0">
                <a:latin typeface="Calibri" panose="020F0502020204030204" pitchFamily="34" charset="0"/>
              </a:rPr>
              <a:t>= examples (i.e. cases of real-world individuals/ specific groups, events, situations) </a:t>
            </a:r>
            <a:endParaRPr lang="en-US" sz="1600" kern="1400" dirty="0">
              <a:latin typeface="Verdana" panose="020B0604030504040204" pitchFamily="34" charset="0"/>
            </a:endParaRPr>
          </a:p>
        </p:txBody>
      </p:sp>
    </p:spTree>
    <p:extLst>
      <p:ext uri="{BB962C8B-B14F-4D97-AF65-F5344CB8AC3E}">
        <p14:creationId xmlns:p14="http://schemas.microsoft.com/office/powerpoint/2010/main" val="31071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659983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Discussion 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8465" y="5454994"/>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766721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730408" cy="4836195"/>
          </a:xfrm>
          <a:noFill/>
        </p:spPr>
        <p:txBody>
          <a:bodyPr>
            <a:normAutofit/>
          </a:bodyPr>
          <a:lstStyle/>
          <a:p>
            <a:pPr marL="0" indent="0">
              <a:buNone/>
            </a:pPr>
            <a:r>
              <a:rPr lang="en-US" sz="2400" dirty="0"/>
              <a:t>For homework you were asked to watch a YouTube video giving study tips. </a:t>
            </a:r>
          </a:p>
          <a:p>
            <a:pPr marL="0" indent="0">
              <a:buNone/>
            </a:pPr>
            <a:r>
              <a:rPr lang="en-US" sz="2400" dirty="0"/>
              <a:t>You may have also already watched Lecture 1B. </a:t>
            </a:r>
          </a:p>
          <a:p>
            <a:pPr marL="0" indent="0">
              <a:buNone/>
            </a:pPr>
            <a:endParaRPr lang="en-US" sz="2400" dirty="0"/>
          </a:p>
          <a:p>
            <a:r>
              <a:rPr lang="en-US" sz="2400" dirty="0"/>
              <a:t>As a group, make a list of the different pieces of advice you heard in the video(s). </a:t>
            </a:r>
          </a:p>
          <a:p>
            <a:endParaRPr lang="en-US" sz="2400" dirty="0"/>
          </a:p>
          <a:p>
            <a:r>
              <a:rPr lang="en-US" sz="2400" dirty="0"/>
              <a:t>Then, each group member should choose </a:t>
            </a:r>
            <a:r>
              <a:rPr lang="en-US" sz="2400" b="1" dirty="0"/>
              <a:t>one</a:t>
            </a:r>
            <a:r>
              <a:rPr lang="en-US" sz="2400" dirty="0"/>
              <a:t> piece of advice that they thought was particularly useful. </a:t>
            </a:r>
          </a:p>
          <a:p>
            <a:endParaRPr lang="en-US" sz="2400" dirty="0"/>
          </a:p>
          <a:p>
            <a:r>
              <a:rPr lang="en-US" sz="2400" dirty="0"/>
              <a:t>Explain your choice to the group by </a:t>
            </a:r>
            <a:r>
              <a:rPr lang="en-US" sz="2400" b="1" dirty="0"/>
              <a:t>first giving your opinion </a:t>
            </a:r>
            <a:r>
              <a:rPr lang="en-US" sz="2400" dirty="0"/>
              <a:t>and then </a:t>
            </a:r>
            <a:r>
              <a:rPr lang="en-US" sz="2400" b="1" dirty="0"/>
              <a:t>supporting</a:t>
            </a:r>
            <a:r>
              <a:rPr lang="en-US" sz="2400" dirty="0"/>
              <a:t> </a:t>
            </a:r>
            <a:r>
              <a:rPr lang="en-US" sz="2400" b="1" dirty="0"/>
              <a:t>it</a:t>
            </a:r>
            <a:r>
              <a:rPr lang="en-US" sz="2400" dirty="0"/>
              <a:t>. Finally, ask for another opinion. Try to use some of the language from the previous tasks.</a:t>
            </a:r>
          </a:p>
          <a:p>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Prepare</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1440460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08" y="1412776"/>
            <a:ext cx="10515600" cy="5184576"/>
          </a:xfrm>
          <a:noFill/>
        </p:spPr>
        <p:txBody>
          <a:bodyPr>
            <a:normAutofit/>
          </a:bodyPr>
          <a:lstStyle/>
          <a:p>
            <a:pPr marL="0" indent="0">
              <a:buNone/>
            </a:pPr>
            <a:r>
              <a:rPr lang="en-US" sz="2400" dirty="0"/>
              <a:t>In small groups, have a discussion based on the prompt below.</a:t>
            </a:r>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i="1" dirty="0"/>
          </a:p>
          <a:p>
            <a:pPr marL="0" indent="0">
              <a:buNone/>
            </a:pPr>
            <a:endParaRPr lang="en-US" sz="2400" dirty="0"/>
          </a:p>
          <a:p>
            <a:pPr marL="0" indent="0">
              <a:buNone/>
            </a:pPr>
            <a:r>
              <a:rPr lang="en-US" sz="2400" dirty="0"/>
              <a:t>Make sure that you use all the time and that everybody has a chance to give and support their opinions.</a:t>
            </a:r>
            <a:endParaRPr lang="en-US" sz="18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Discuss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 Box 2"/>
          <p:cNvSpPr txBox="1">
            <a:spLocks noChangeArrowheads="1"/>
          </p:cNvSpPr>
          <p:nvPr/>
        </p:nvSpPr>
        <p:spPr bwMode="auto">
          <a:xfrm>
            <a:off x="767408" y="2142895"/>
            <a:ext cx="10636386" cy="1944216"/>
          </a:xfrm>
          <a:prstGeom prst="rect">
            <a:avLst/>
          </a:prstGeom>
          <a:solidFill>
            <a:srgbClr val="FFF3CC"/>
          </a:solidFill>
          <a:ln w="12700" algn="ctr">
            <a:solidFill>
              <a:srgbClr val="5B9BD5"/>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ctr" anchorCtr="0" compatLnSpc="1">
            <a:prstTxWarp prst="textNoShape">
              <a:avLst/>
            </a:prstTxWarp>
          </a:bodyPr>
          <a:lstStyle/>
          <a:p>
            <a:pPr lvl="1"/>
            <a:r>
              <a:rPr lang="en-US" sz="2400" dirty="0"/>
              <a:t>What are some of the main challenges a new university student faces?</a:t>
            </a:r>
          </a:p>
          <a:p>
            <a:pPr lvl="1"/>
            <a:endParaRPr lang="en-US" sz="2400" dirty="0"/>
          </a:p>
          <a:p>
            <a:pPr lvl="1"/>
            <a:r>
              <a:rPr lang="en-US" sz="2400" dirty="0"/>
              <a:t>What are the best ways of dealing with those challenges?</a:t>
            </a:r>
          </a:p>
        </p:txBody>
      </p:sp>
      <p:pic>
        <p:nvPicPr>
          <p:cNvPr id="11" name="Picture 10" descr="Icon&#10;&#10;Description automatically generated">
            <a:extLst>
              <a:ext uri="{FF2B5EF4-FFF2-40B4-BE49-F238E27FC236}">
                <a16:creationId xmlns:a16="http://schemas.microsoft.com/office/drawing/2014/main" id="{F49D69E1-E5CC-40EF-BF85-DB6C1959EA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9183" y="2996952"/>
            <a:ext cx="529607" cy="857200"/>
          </a:xfrm>
          <a:prstGeom prst="rect">
            <a:avLst/>
          </a:prstGeom>
        </p:spPr>
      </p:pic>
    </p:spTree>
    <p:extLst>
      <p:ext uri="{BB962C8B-B14F-4D97-AF65-F5344CB8AC3E}">
        <p14:creationId xmlns:p14="http://schemas.microsoft.com/office/powerpoint/2010/main" val="3816525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787" y="1079140"/>
            <a:ext cx="10515600" cy="667271"/>
          </a:xfrm>
          <a:noFill/>
        </p:spPr>
        <p:txBody>
          <a:bodyPr>
            <a:normAutofit/>
          </a:bodyPr>
          <a:lstStyle/>
          <a:p>
            <a:pPr marL="0" indent="0">
              <a:buNone/>
            </a:pPr>
            <a:r>
              <a:rPr lang="en-US" sz="2400" dirty="0"/>
              <a:t>Reflect on your group discussion and answer the questions below. </a:t>
            </a: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Reflect</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4147920758"/>
              </p:ext>
            </p:extLst>
          </p:nvPr>
        </p:nvGraphicFramePr>
        <p:xfrm>
          <a:off x="437787" y="1412776"/>
          <a:ext cx="11305255" cy="5212082"/>
        </p:xfrm>
        <a:graphic>
          <a:graphicData uri="http://schemas.openxmlformats.org/drawingml/2006/table">
            <a:tbl>
              <a:tblPr/>
              <a:tblGrid>
                <a:gridCol w="1409741">
                  <a:extLst>
                    <a:ext uri="{9D8B030D-6E8A-4147-A177-3AD203B41FA5}">
                      <a16:colId xmlns:a16="http://schemas.microsoft.com/office/drawing/2014/main" val="5820712"/>
                    </a:ext>
                  </a:extLst>
                </a:gridCol>
                <a:gridCol w="7413759">
                  <a:extLst>
                    <a:ext uri="{9D8B030D-6E8A-4147-A177-3AD203B41FA5}">
                      <a16:colId xmlns:a16="http://schemas.microsoft.com/office/drawing/2014/main" val="1838178000"/>
                    </a:ext>
                  </a:extLst>
                </a:gridCol>
                <a:gridCol w="872523">
                  <a:extLst>
                    <a:ext uri="{9D8B030D-6E8A-4147-A177-3AD203B41FA5}">
                      <a16:colId xmlns:a16="http://schemas.microsoft.com/office/drawing/2014/main" val="3792501763"/>
                    </a:ext>
                  </a:extLst>
                </a:gridCol>
                <a:gridCol w="806680">
                  <a:extLst>
                    <a:ext uri="{9D8B030D-6E8A-4147-A177-3AD203B41FA5}">
                      <a16:colId xmlns:a16="http://schemas.microsoft.com/office/drawing/2014/main" val="237020912"/>
                    </a:ext>
                  </a:extLst>
                </a:gridCol>
                <a:gridCol w="802552">
                  <a:extLst>
                    <a:ext uri="{9D8B030D-6E8A-4147-A177-3AD203B41FA5}">
                      <a16:colId xmlns:a16="http://schemas.microsoft.com/office/drawing/2014/main" val="3794456216"/>
                    </a:ext>
                  </a:extLst>
                </a:gridCol>
              </a:tblGrid>
              <a:tr h="483669">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a:noFill/>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w="6350" cap="flat" cmpd="sng" algn="ctr">
                      <a:solidFill>
                        <a:srgbClr val="5B9BD5"/>
                      </a:solidFill>
                      <a:prstDash val="solid"/>
                      <a:round/>
                      <a:headEnd type="none" w="med" len="med"/>
                      <a:tailEnd type="none" w="med" len="med"/>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Yes</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Partly</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No</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extLst>
                  <a:ext uri="{0D108BD9-81ED-4DB2-BD59-A6C34878D82A}">
                    <a16:rowId xmlns:a16="http://schemas.microsoft.com/office/drawing/2014/main" val="1063552042"/>
                  </a:ext>
                </a:extLst>
              </a:tr>
              <a:tr h="460659">
                <a:tc rowSpan="4">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My </a:t>
                      </a:r>
                    </a:p>
                    <a:p>
                      <a:pPr marR="0" indent="0" algn="ctr" rtl="0">
                        <a:lnSpc>
                          <a:spcPct val="119000"/>
                        </a:lnSpc>
                        <a:spcBef>
                          <a:spcPts val="0"/>
                        </a:spcBef>
                        <a:spcAft>
                          <a:spcPts val="600"/>
                        </a:spcAft>
                      </a:pPr>
                      <a:r>
                        <a:rPr lang="en-US" sz="2200" b="1" i="0" kern="1400" dirty="0">
                          <a:ln>
                            <a:noFill/>
                          </a:ln>
                          <a:solidFill>
                            <a:schemeClr val="bg1"/>
                          </a:solidFill>
                          <a:effectLst/>
                          <a:latin typeface="Calibri "/>
                        </a:rPr>
                        <a:t>group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We used all the time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894450655"/>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We answered the questions on the prompt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85052430"/>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All the content was relevant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50195279"/>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Everybody had a chance to contribute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6225782"/>
                  </a:ext>
                </a:extLst>
              </a:tr>
              <a:tr h="460659">
                <a:tc rowSpan="3">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Me</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 gave my opinion in both parts of the task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62065795"/>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 supported my opinions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45272043"/>
                  </a:ext>
                </a:extLst>
              </a:tr>
              <a:tr h="460659">
                <a:tc vMerge="1">
                  <a:txBody>
                    <a:bodyPr/>
                    <a:lstStyle/>
                    <a:p>
                      <a:endParaRPr lang="en-GB"/>
                    </a:p>
                  </a:txBody>
                  <a:tcPr/>
                </a:tc>
                <a:tc>
                  <a:txBody>
                    <a:bodyPr/>
                    <a:lstStyle/>
                    <a:p>
                      <a:pPr marL="177800" marR="0" indent="0" algn="l" rtl="0">
                        <a:lnSpc>
                          <a:spcPct val="119000"/>
                        </a:lnSpc>
                        <a:spcBef>
                          <a:spcPts val="0"/>
                        </a:spcBef>
                        <a:spcAft>
                          <a:spcPts val="600"/>
                        </a:spcAft>
                      </a:pPr>
                      <a:r>
                        <a:rPr lang="en-US" sz="2200" i="0" kern="1400" dirty="0">
                          <a:ln>
                            <a:noFill/>
                          </a:ln>
                          <a:solidFill>
                            <a:srgbClr val="000000"/>
                          </a:solidFill>
                          <a:effectLst/>
                          <a:latin typeface="Calibri "/>
                        </a:rPr>
                        <a:t>I asked others for their opinions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75483275"/>
                  </a:ext>
                </a:extLst>
              </a:tr>
              <a:tr h="702015">
                <a:tc gridSpan="5">
                  <a:txBody>
                    <a:bodyPr/>
                    <a:lstStyle/>
                    <a:p>
                      <a:pPr marR="0" indent="0" algn="l" rtl="0">
                        <a:lnSpc>
                          <a:spcPct val="119000"/>
                        </a:lnSpc>
                        <a:spcBef>
                          <a:spcPts val="0"/>
                        </a:spcBef>
                        <a:spcAft>
                          <a:spcPts val="600"/>
                        </a:spcAft>
                      </a:pPr>
                      <a:r>
                        <a:rPr lang="en-US" sz="2200" i="0" kern="1400" dirty="0">
                          <a:ln>
                            <a:noFill/>
                          </a:ln>
                          <a:solidFill>
                            <a:srgbClr val="000000"/>
                          </a:solidFill>
                          <a:effectLst/>
                          <a:latin typeface="Calibri "/>
                        </a:rPr>
                        <a:t>1 or 2 things I did well…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40333785"/>
                  </a:ext>
                </a:extLst>
              </a:tr>
              <a:tr h="801785">
                <a:tc gridSpan="5">
                  <a:txBody>
                    <a:bodyPr/>
                    <a:lstStyle/>
                    <a:p>
                      <a:pPr marR="0" indent="0" algn="l" rtl="0">
                        <a:lnSpc>
                          <a:spcPct val="119000"/>
                        </a:lnSpc>
                        <a:spcBef>
                          <a:spcPts val="0"/>
                        </a:spcBef>
                        <a:spcAft>
                          <a:spcPts val="600"/>
                        </a:spcAft>
                      </a:pPr>
                      <a:r>
                        <a:rPr lang="en-US" sz="2200" i="0" kern="1400" dirty="0">
                          <a:ln>
                            <a:noFill/>
                          </a:ln>
                          <a:solidFill>
                            <a:srgbClr val="000000"/>
                          </a:solidFill>
                          <a:effectLst/>
                          <a:latin typeface="Calibri "/>
                        </a:rPr>
                        <a:t>1 or 2 things I could do better in the next discussion…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2078855"/>
                  </a:ext>
                </a:extLst>
              </a:tr>
            </a:tbl>
          </a:graphicData>
        </a:graphic>
      </p:graphicFrame>
      <p:pic>
        <p:nvPicPr>
          <p:cNvPr id="2" name="Picture 6" descr="Book Generic Mixed icon">
            <a:extLst>
              <a:ext uri="{FF2B5EF4-FFF2-40B4-BE49-F238E27FC236}">
                <a16:creationId xmlns:a16="http://schemas.microsoft.com/office/drawing/2014/main" id="{A2FBC6CA-D5CD-E908-8609-490ED5C6D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4219" y="5634318"/>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26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167700679"/>
              </p:ext>
            </p:extLst>
          </p:nvPr>
        </p:nvGraphicFramePr>
        <p:xfrm>
          <a:off x="530157" y="1019629"/>
          <a:ext cx="11131685" cy="4337749"/>
        </p:xfrm>
        <a:graphic>
          <a:graphicData uri="http://schemas.openxmlformats.org/drawingml/2006/table">
            <a:tbl>
              <a:tblPr firstRow="1" bandRow="1">
                <a:tableStyleId>{5940675A-B579-460E-94D1-54222C63F5DA}</a:tableStyleId>
              </a:tblPr>
              <a:tblGrid>
                <a:gridCol w="1611166">
                  <a:extLst>
                    <a:ext uri="{9D8B030D-6E8A-4147-A177-3AD203B41FA5}">
                      <a16:colId xmlns:a16="http://schemas.microsoft.com/office/drawing/2014/main" val="2008940339"/>
                    </a:ext>
                  </a:extLst>
                </a:gridCol>
                <a:gridCol w="9520519">
                  <a:extLst>
                    <a:ext uri="{9D8B030D-6E8A-4147-A177-3AD203B41FA5}">
                      <a16:colId xmlns:a16="http://schemas.microsoft.com/office/drawing/2014/main" val="2859638879"/>
                    </a:ext>
                  </a:extLst>
                </a:gridCol>
              </a:tblGrid>
              <a:tr h="42897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145752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Friday,</a:t>
                      </a:r>
                      <a:r>
                        <a:rPr lang="en-US" sz="2000" b="1" baseline="0" dirty="0">
                          <a:solidFill>
                            <a:schemeClr val="bg1"/>
                          </a:solidFill>
                        </a:rPr>
                        <a: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18</a:t>
                      </a:r>
                      <a:r>
                        <a:rPr lang="en-US" sz="2000" b="1" baseline="30000" dirty="0">
                          <a:solidFill>
                            <a:schemeClr val="bg1"/>
                          </a:solidFill>
                        </a:rPr>
                        <a:t>th</a:t>
                      </a:r>
                      <a:r>
                        <a:rPr lang="en-US" sz="2000" b="1" baseline="0" dirty="0">
                          <a:solidFill>
                            <a:schemeClr val="bg1"/>
                          </a:solidFill>
                        </a:rPr>
                        <a:t> October</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baseline="0" dirty="0">
                          <a:solidFill>
                            <a:schemeClr val="bg1"/>
                          </a:solidFill>
                        </a:rPr>
                        <a:t>3pm</a:t>
                      </a:r>
                      <a:endParaRPr lang="en-US" sz="2000" b="1" dirty="0">
                        <a:solidFill>
                          <a:schemeClr val="bg1"/>
                        </a:solidFill>
                      </a:endParaRP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000" b="1" dirty="0">
                          <a:solidFill>
                            <a:srgbClr val="002060"/>
                          </a:solidFill>
                          <a:effectLst/>
                          <a:latin typeface="+mn-lt"/>
                          <a:ea typeface="SimSun" panose="02010600030101010101" pitchFamily="2" charset="-122"/>
                          <a:cs typeface="Arial" panose="020B0604020202020204" pitchFamily="34" charset="0"/>
                        </a:rPr>
                        <a:t>Listening</a:t>
                      </a:r>
                      <a:r>
                        <a:rPr lang="en-US" sz="2000" b="1" baseline="0" dirty="0">
                          <a:solidFill>
                            <a:srgbClr val="002060"/>
                          </a:solidFill>
                          <a:effectLst/>
                          <a:latin typeface="+mn-lt"/>
                          <a:ea typeface="SimSun" panose="02010600030101010101" pitchFamily="2" charset="-122"/>
                          <a:cs typeface="Arial" panose="020B0604020202020204" pitchFamily="34" charset="0"/>
                        </a:rPr>
                        <a:t> Portfolio - Practice Task (unassessed)</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000" b="0" baseline="0" dirty="0">
                          <a:solidFill>
                            <a:schemeClr val="tx1"/>
                          </a:solidFill>
                          <a:effectLst/>
                          <a:latin typeface="+mn-lt"/>
                          <a:ea typeface="SimSun" panose="02010600030101010101" pitchFamily="2" charset="-122"/>
                          <a:cs typeface="Arial" panose="020B0604020202020204" pitchFamily="34" charset="0"/>
                        </a:rPr>
                        <a:t>Watch </a:t>
                      </a:r>
                      <a:r>
                        <a:rPr lang="en-US" sz="2000" b="0" u="sng" baseline="0" dirty="0">
                          <a:solidFill>
                            <a:schemeClr val="tx1"/>
                          </a:solidFill>
                          <a:effectLst/>
                          <a:latin typeface="+mn-lt"/>
                          <a:ea typeface="SimSun" panose="02010600030101010101" pitchFamily="2" charset="-122"/>
                          <a:cs typeface="Arial" panose="020B0604020202020204" pitchFamily="34" charset="0"/>
                        </a:rPr>
                        <a:t>Lecture 1B: </a:t>
                      </a:r>
                      <a:r>
                        <a:rPr lang="en-US" sz="2000" b="0" i="1" u="sng" baseline="0" dirty="0">
                          <a:solidFill>
                            <a:schemeClr val="tx1"/>
                          </a:solidFill>
                          <a:effectLst/>
                          <a:latin typeface="+mn-lt"/>
                          <a:ea typeface="SimSun" panose="02010600030101010101" pitchFamily="2" charset="-122"/>
                          <a:cs typeface="Arial" panose="020B0604020202020204" pitchFamily="34" charset="0"/>
                        </a:rPr>
                        <a:t>Strategies for overcoming common issues</a:t>
                      </a:r>
                      <a:r>
                        <a:rPr lang="en-US" sz="2000" b="0" i="0" baseline="0" dirty="0">
                          <a:solidFill>
                            <a:schemeClr val="tx1"/>
                          </a:solidFill>
                          <a:effectLst/>
                          <a:latin typeface="+mn-lt"/>
                          <a:ea typeface="SimSun" panose="02010600030101010101" pitchFamily="2" charset="-122"/>
                          <a:cs typeface="Arial" panose="020B0604020202020204" pitchFamily="34" charset="0"/>
                        </a:rPr>
                        <a:t> and take notes. </a:t>
                      </a:r>
                    </a:p>
                    <a:p>
                      <a:pPr marL="457200" marR="0" lvl="0" indent="-457200" algn="l" defTabSz="685800" rtl="0" eaLnBrk="1" fontAlgn="auto" latinLnBrk="0" hangingPunct="1">
                        <a:lnSpc>
                          <a:spcPct val="115000"/>
                        </a:lnSpc>
                        <a:spcBef>
                          <a:spcPts val="0"/>
                        </a:spcBef>
                        <a:spcAft>
                          <a:spcPts val="0"/>
                        </a:spcAft>
                        <a:buClrTx/>
                        <a:buSzTx/>
                        <a:buFont typeface="+mj-lt"/>
                        <a:buAutoNum type="arabicPeriod"/>
                        <a:tabLst/>
                        <a:defRPr/>
                      </a:pPr>
                      <a:r>
                        <a:rPr lang="en-US" sz="2000" b="0" i="0" baseline="0" dirty="0">
                          <a:solidFill>
                            <a:schemeClr val="tx1"/>
                          </a:solidFill>
                          <a:effectLst/>
                          <a:latin typeface="+mn-lt"/>
                          <a:ea typeface="SimSun" panose="02010600030101010101" pitchFamily="2" charset="-122"/>
                          <a:cs typeface="Arial" panose="020B0604020202020204" pitchFamily="34" charset="0"/>
                        </a:rPr>
                        <a:t>Submit a copy of your notes via the submission box on the OCSa Moodle page before the Sunday deadline (file type accepted: .</a:t>
                      </a:r>
                      <a:r>
                        <a:rPr lang="en-US" sz="2000" b="1" i="0" baseline="0" dirty="0">
                          <a:solidFill>
                            <a:schemeClr val="tx1"/>
                          </a:solidFill>
                          <a:effectLst/>
                          <a:latin typeface="+mn-lt"/>
                          <a:ea typeface="SimSun" panose="02010600030101010101" pitchFamily="2" charset="-122"/>
                          <a:cs typeface="Arial" panose="020B0604020202020204" pitchFamily="34" charset="0"/>
                        </a:rPr>
                        <a:t>pdf </a:t>
                      </a:r>
                      <a:r>
                        <a:rPr lang="en-US" sz="2000" b="0" i="0" baseline="0" dirty="0">
                          <a:solidFill>
                            <a:schemeClr val="tx1"/>
                          </a:solidFill>
                          <a:effectLst/>
                          <a:latin typeface="+mn-lt"/>
                          <a:ea typeface="SimSun" panose="02010600030101010101" pitchFamily="2" charset="-122"/>
                          <a:cs typeface="Arial" panose="020B0604020202020204" pitchFamily="34" charset="0"/>
                        </a:rPr>
                        <a:t>ONLY)</a:t>
                      </a:r>
                    </a:p>
                  </a:txBody>
                  <a:tcPr>
                    <a:solidFill>
                      <a:schemeClr val="bg1"/>
                    </a:solidFill>
                  </a:tcPr>
                </a:tc>
                <a:extLst>
                  <a:ext uri="{0D108BD9-81ED-4DB2-BD59-A6C34878D82A}">
                    <a16:rowId xmlns:a16="http://schemas.microsoft.com/office/drawing/2014/main" val="927558485"/>
                  </a:ext>
                </a:extLst>
              </a:tr>
              <a:tr h="234008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4.1</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sz="2000" b="1" dirty="0">
                        <a:solidFill>
                          <a:schemeClr val="bg1"/>
                        </a:solidFill>
                      </a:endParaRPr>
                    </a:p>
                  </a:txBody>
                  <a:tcPr anchor="ctr">
                    <a:solidFill>
                      <a:srgbClr val="264177"/>
                    </a:solidFill>
                  </a:tcPr>
                </a:tc>
                <a:tc>
                  <a:txBody>
                    <a:bodyPr/>
                    <a:lstStyle/>
                    <a:p>
                      <a:pPr marL="342900" indent="-342900">
                        <a:buFont typeface="Arial" panose="020B0604020202020204" pitchFamily="34" charset="0"/>
                        <a:buChar char="•"/>
                      </a:pPr>
                      <a:r>
                        <a:rPr lang="en-US" sz="2000" kern="1200" dirty="0">
                          <a:solidFill>
                            <a:schemeClr val="tx1"/>
                          </a:solidFill>
                          <a:effectLst/>
                          <a:latin typeface="+mn-lt"/>
                          <a:ea typeface="+mn-ea"/>
                          <a:cs typeface="+mn-cs"/>
                        </a:rPr>
                        <a:t>Visit the ‘UNNC Health and Wellbeing Centre’ web page. Consider the questions below.  </a:t>
                      </a:r>
                    </a:p>
                    <a:p>
                      <a:pPr marL="457200" lvl="1" indent="0">
                        <a:lnSpc>
                          <a:spcPct val="150000"/>
                        </a:lnSpc>
                        <a:buFont typeface="Arial" panose="020B0604020202020204" pitchFamily="34" charset="0"/>
                        <a:buNone/>
                      </a:pPr>
                      <a:r>
                        <a:rPr lang="en-US" sz="2000" u="sng" kern="1200" dirty="0">
                          <a:solidFill>
                            <a:schemeClr val="tx1"/>
                          </a:solidFill>
                          <a:effectLst/>
                          <a:latin typeface="+mn-lt"/>
                          <a:ea typeface="+mn-ea"/>
                          <a:cs typeface="+mn-cs"/>
                          <a:hlinkClick r:id="rId2"/>
                        </a:rPr>
                        <a:t>https://www.nottingham.edu.cn/en/health-and-wellbeing-centre/home.aspx</a:t>
                      </a:r>
                      <a:endParaRPr lang="en-US" sz="2000" kern="1200" dirty="0">
                        <a:solidFill>
                          <a:schemeClr val="tx1"/>
                        </a:solidFill>
                        <a:effectLst/>
                        <a:latin typeface="+mn-lt"/>
                        <a:ea typeface="+mn-ea"/>
                        <a:cs typeface="+mn-cs"/>
                      </a:endParaRPr>
                    </a:p>
                    <a:p>
                      <a:pPr marL="914400" lvl="1" indent="-457200">
                        <a:spcBef>
                          <a:spcPts val="600"/>
                        </a:spcBef>
                        <a:buFont typeface="+mj-lt"/>
                        <a:buAutoNum type="arabicPeriod"/>
                      </a:pPr>
                      <a:r>
                        <a:rPr lang="en-US" sz="2000" i="1" kern="1200" dirty="0">
                          <a:solidFill>
                            <a:schemeClr val="tx1"/>
                          </a:solidFill>
                          <a:effectLst/>
                          <a:latin typeface="+mn-lt"/>
                          <a:ea typeface="+mn-ea"/>
                          <a:cs typeface="+mn-cs"/>
                        </a:rPr>
                        <a:t>How do the services available contribute to the university’s EDI principles?</a:t>
                      </a:r>
                    </a:p>
                    <a:p>
                      <a:pPr marL="914400" lvl="1" indent="-457200">
                        <a:spcBef>
                          <a:spcPts val="600"/>
                        </a:spcBef>
                        <a:buFont typeface="+mj-lt"/>
                        <a:buAutoNum type="arabicPeriod"/>
                      </a:pPr>
                      <a:r>
                        <a:rPr lang="en-US" sz="2000" i="1" kern="1200" dirty="0">
                          <a:solidFill>
                            <a:schemeClr val="tx1"/>
                          </a:solidFill>
                          <a:effectLst/>
                          <a:latin typeface="+mn-lt"/>
                          <a:ea typeface="+mn-ea"/>
                          <a:cs typeface="+mn-cs"/>
                        </a:rPr>
                        <a:t>How can we encourage students to use these services when they need them?</a:t>
                      </a:r>
                    </a:p>
                    <a:p>
                      <a:pPr marL="0" lvl="0" indent="0">
                        <a:spcBef>
                          <a:spcPts val="600"/>
                        </a:spcBef>
                        <a:buFont typeface="+mj-lt"/>
                        <a:buNone/>
                      </a:pPr>
                      <a:endParaRPr lang="en-US" sz="2000" i="1" kern="1200" dirty="0">
                        <a:solidFill>
                          <a:schemeClr val="tx1"/>
                        </a:solidFill>
                        <a:effectLst/>
                        <a:latin typeface="+mn-lt"/>
                        <a:ea typeface="+mn-ea"/>
                        <a:cs typeface="+mn-cs"/>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2000" i="0" kern="1200" baseline="0" dirty="0">
                          <a:solidFill>
                            <a:schemeClr val="tx1"/>
                          </a:solidFill>
                          <a:effectLst/>
                          <a:latin typeface="+mn-lt"/>
                          <a:ea typeface="+mn-ea"/>
                          <a:cs typeface="+mn-cs"/>
                        </a:rPr>
                        <a:t>Complete ‘</a:t>
                      </a:r>
                      <a:r>
                        <a:rPr lang="en-US" sz="2000" i="1" kern="1200" baseline="0" dirty="0">
                          <a:solidFill>
                            <a:schemeClr val="tx1"/>
                          </a:solidFill>
                          <a:effectLst/>
                          <a:latin typeface="+mn-lt"/>
                          <a:ea typeface="+mn-ea"/>
                          <a:cs typeface="+mn-cs"/>
                        </a:rPr>
                        <a:t>Vocabulary building</a:t>
                      </a:r>
                      <a:r>
                        <a:rPr lang="en-US" sz="2000" i="0" kern="1200" baseline="0" dirty="0">
                          <a:solidFill>
                            <a:schemeClr val="tx1"/>
                          </a:solidFill>
                          <a:effectLst/>
                          <a:latin typeface="+mn-lt"/>
                          <a:ea typeface="+mn-ea"/>
                          <a:cs typeface="+mn-cs"/>
                        </a:rPr>
                        <a:t>’ tasks A &amp; B (Class Workbook - Lesson 4.1).</a:t>
                      </a:r>
                    </a:p>
                  </a:txBody>
                  <a:tcPr anchor="ctr">
                    <a:solidFill>
                      <a:schemeClr val="bg1"/>
                    </a:solidFill>
                  </a:tcPr>
                </a:tc>
                <a:extLst>
                  <a:ext uri="{0D108BD9-81ED-4DB2-BD59-A6C34878D82A}">
                    <a16:rowId xmlns:a16="http://schemas.microsoft.com/office/drawing/2014/main" val="2860722247"/>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 name="Rectangle 2">
            <a:extLst>
              <a:ext uri="{FF2B5EF4-FFF2-40B4-BE49-F238E27FC236}">
                <a16:creationId xmlns:a16="http://schemas.microsoft.com/office/drawing/2014/main" id="{E3C472AD-559C-E192-C208-01EFE8C8E163}"/>
              </a:ext>
            </a:extLst>
          </p:cNvPr>
          <p:cNvSpPr/>
          <p:nvPr/>
        </p:nvSpPr>
        <p:spPr>
          <a:xfrm>
            <a:off x="530157" y="5521194"/>
            <a:ext cx="11131685" cy="1015663"/>
          </a:xfrm>
          <a:prstGeom prst="rect">
            <a:avLst/>
          </a:prstGeom>
          <a:ln>
            <a:solidFill>
              <a:srgbClr val="002060"/>
            </a:solidFill>
            <a:prstDash val="lgDash"/>
          </a:ln>
        </p:spPr>
        <p:txBody>
          <a:bodyPr wrap="square">
            <a:spAutoFit/>
          </a:bodyPr>
          <a:lstStyle/>
          <a:p>
            <a:r>
              <a:rPr lang="en-US" sz="2000" b="1" dirty="0"/>
              <a:t>Self-study</a:t>
            </a:r>
          </a:p>
          <a:p>
            <a:pPr lvl="0" defTabSz="685800">
              <a:defRPr/>
            </a:pPr>
            <a:r>
              <a:rPr lang="en-US" sz="2000" dirty="0">
                <a:ea typeface="SimSun" panose="02010600030101010101" pitchFamily="2" charset="-122"/>
                <a:cs typeface="Arial" panose="020B0604020202020204" pitchFamily="34" charset="0"/>
              </a:rPr>
              <a:t>Check out the self-study materials on the OCSa Moodle page for this week: vocab review, reading more on the topic, additional listening practice.</a:t>
            </a:r>
          </a:p>
        </p:txBody>
      </p:sp>
      <p:pic>
        <p:nvPicPr>
          <p:cNvPr id="10" name="Picture 6" descr="Book Generic Mixed icon">
            <a:extLst>
              <a:ext uri="{FF2B5EF4-FFF2-40B4-BE49-F238E27FC236}">
                <a16:creationId xmlns:a16="http://schemas.microsoft.com/office/drawing/2014/main" id="{5A093D02-B537-6571-269F-3ACE4C4CB4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8763" y="4771363"/>
            <a:ext cx="529845" cy="52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40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268796"/>
            <a:ext cx="6192688" cy="4824535"/>
          </a:xfrm>
          <a:noFill/>
        </p:spPr>
        <p:txBody>
          <a:bodyPr>
            <a:noAutofit/>
          </a:bodyPr>
          <a:lstStyle/>
          <a:p>
            <a:pPr marL="0" indent="0" fontAlgn="base">
              <a:buNone/>
            </a:pPr>
            <a:r>
              <a:rPr lang="en-US" sz="2400" dirty="0"/>
              <a:t>You have been a UNNC student now for 2 - 3 weeks. In that time, you have had many new experiences. </a:t>
            </a:r>
          </a:p>
          <a:p>
            <a:pPr marL="342900" lvl="0" indent="-342900" fontAlgn="base"/>
            <a:r>
              <a:rPr lang="en-US" sz="2400" dirty="0">
                <a:ea typeface="Times New Roman" panose="02020603050405020304" pitchFamily="18" charset="0"/>
              </a:rPr>
              <a:t>Look at the table on the right and consider your own answers for </a:t>
            </a:r>
            <a:r>
              <a:rPr lang="en-US" sz="2400" b="1" dirty="0">
                <a:ea typeface="Times New Roman" panose="02020603050405020304" pitchFamily="18" charset="0"/>
              </a:rPr>
              <a:t>three</a:t>
            </a:r>
            <a:r>
              <a:rPr lang="en-US" sz="2400" dirty="0">
                <a:ea typeface="Times New Roman" panose="02020603050405020304" pitchFamily="18" charset="0"/>
              </a:rPr>
              <a:t> of the emotions in the table. </a:t>
            </a:r>
            <a:endParaRPr lang="en-GB" sz="2400" dirty="0">
              <a:ea typeface="Times New Roman" panose="02020603050405020304" pitchFamily="18" charset="0"/>
            </a:endParaRPr>
          </a:p>
          <a:p>
            <a:pPr marL="342900" lvl="0" indent="-342900" fontAlgn="base"/>
            <a:r>
              <a:rPr lang="en-US" sz="2400" dirty="0">
                <a:ea typeface="Times New Roman" panose="02020603050405020304" pitchFamily="18" charset="0"/>
              </a:rPr>
              <a:t>Find a partner who is </a:t>
            </a:r>
            <a:r>
              <a:rPr lang="en-US" sz="2400" b="1" dirty="0">
                <a:ea typeface="Times New Roman" panose="02020603050405020304" pitchFamily="18" charset="0"/>
              </a:rPr>
              <a:t>not</a:t>
            </a:r>
            <a:r>
              <a:rPr lang="en-US" sz="2400" dirty="0">
                <a:ea typeface="Times New Roman" panose="02020603050405020304" pitchFamily="18" charset="0"/>
              </a:rPr>
              <a:t> in your group and interview them using the table. Try to get more information by asking questions to find out more detail. </a:t>
            </a:r>
            <a:endParaRPr lang="en-GB" sz="2400" dirty="0">
              <a:ea typeface="Times New Roman" panose="02020603050405020304" pitchFamily="18" charset="0"/>
            </a:endParaRPr>
          </a:p>
          <a:p>
            <a:pPr marL="342900" lvl="0" indent="-342900" fontAlgn="base"/>
            <a:r>
              <a:rPr lang="en-US" sz="2400" dirty="0">
                <a:ea typeface="Times New Roman" panose="02020603050405020304" pitchFamily="18" charset="0"/>
              </a:rPr>
              <a:t>Report back to your group. Try to identify any areas that have been mentioned in more than one interview. Be prepared to feedback to the class.</a:t>
            </a:r>
            <a:endParaRPr lang="en-GB" sz="2400" dirty="0">
              <a:ea typeface="Times New Roman" panose="02020603050405020304" pitchFamily="18" charset="0"/>
            </a:endParaRPr>
          </a:p>
          <a:p>
            <a:pPr marL="0" indent="0" fontAlgn="base">
              <a:buNone/>
            </a:pPr>
            <a:endParaRPr lang="en-GB" sz="2400" dirty="0">
              <a:latin typeface="+mj-lt"/>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28030224"/>
              </p:ext>
            </p:extLst>
          </p:nvPr>
        </p:nvGraphicFramePr>
        <p:xfrm>
          <a:off x="6960096" y="1628800"/>
          <a:ext cx="5040560" cy="4322048"/>
        </p:xfrm>
        <a:graphic>
          <a:graphicData uri="http://schemas.openxmlformats.org/drawingml/2006/table">
            <a:tbl>
              <a:tblPr firstRow="1" firstCol="1" bandRow="1">
                <a:tableStyleId>{2D5ABB26-0587-4C30-8999-92F81FD0307C}</a:tableStyleId>
              </a:tblPr>
              <a:tblGrid>
                <a:gridCol w="2952328">
                  <a:extLst>
                    <a:ext uri="{9D8B030D-6E8A-4147-A177-3AD203B41FA5}">
                      <a16:colId xmlns:a16="http://schemas.microsoft.com/office/drawing/2014/main" val="3995153855"/>
                    </a:ext>
                  </a:extLst>
                </a:gridCol>
                <a:gridCol w="1011787">
                  <a:extLst>
                    <a:ext uri="{9D8B030D-6E8A-4147-A177-3AD203B41FA5}">
                      <a16:colId xmlns:a16="http://schemas.microsoft.com/office/drawing/2014/main" val="5751875"/>
                    </a:ext>
                  </a:extLst>
                </a:gridCol>
                <a:gridCol w="1076445">
                  <a:extLst>
                    <a:ext uri="{9D8B030D-6E8A-4147-A177-3AD203B41FA5}">
                      <a16:colId xmlns:a16="http://schemas.microsoft.com/office/drawing/2014/main" val="3631707180"/>
                    </a:ext>
                  </a:extLst>
                </a:gridCol>
              </a:tblGrid>
              <a:tr h="1152128">
                <a:tc>
                  <a:txBody>
                    <a:bodyPr/>
                    <a:lstStyle/>
                    <a:p>
                      <a:pPr algn="ctr" fontAlgn="base">
                        <a:spcAft>
                          <a:spcPts val="0"/>
                        </a:spcAft>
                      </a:pPr>
                      <a:r>
                        <a:rPr lang="en-US" sz="2000" b="1" dirty="0">
                          <a:solidFill>
                            <a:schemeClr val="bg1"/>
                          </a:solidFill>
                          <a:effectLst/>
                        </a:rPr>
                        <a:t>Something at UNNC that has made you feel….</a:t>
                      </a:r>
                      <a:endParaRPr lang="en-GB"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tc>
                  <a:txBody>
                    <a:bodyPr/>
                    <a:lstStyle/>
                    <a:p>
                      <a:pPr algn="ctr" fontAlgn="base">
                        <a:spcAft>
                          <a:spcPts val="0"/>
                        </a:spcAft>
                      </a:pPr>
                      <a:r>
                        <a:rPr lang="en-US" sz="2000" b="1" dirty="0">
                          <a:solidFill>
                            <a:schemeClr val="bg1"/>
                          </a:solidFill>
                          <a:effectLst/>
                        </a:rPr>
                        <a:t>You</a:t>
                      </a:r>
                      <a:endParaRPr lang="en-GB"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tc>
                  <a:txBody>
                    <a:bodyPr/>
                    <a:lstStyle/>
                    <a:p>
                      <a:pPr algn="ctr" fontAlgn="base">
                        <a:spcAft>
                          <a:spcPts val="0"/>
                        </a:spcAft>
                      </a:pPr>
                      <a:r>
                        <a:rPr lang="en-US" sz="2000" b="1" dirty="0">
                          <a:solidFill>
                            <a:schemeClr val="bg1"/>
                          </a:solidFill>
                          <a:effectLst/>
                        </a:rPr>
                        <a:t>Your partner</a:t>
                      </a:r>
                      <a:endParaRPr lang="en-GB"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extLst>
                  <a:ext uri="{0D108BD9-81ED-4DB2-BD59-A6C34878D82A}">
                    <a16:rowId xmlns:a16="http://schemas.microsoft.com/office/drawing/2014/main" val="4089652496"/>
                  </a:ext>
                </a:extLst>
              </a:tr>
              <a:tr h="528320">
                <a:tc>
                  <a:txBody>
                    <a:bodyPr/>
                    <a:lstStyle/>
                    <a:p>
                      <a:pPr algn="ctr" fontAlgn="base">
                        <a:spcAft>
                          <a:spcPts val="0"/>
                        </a:spcAft>
                      </a:pPr>
                      <a:r>
                        <a:rPr lang="en-US" sz="2400" b="1" dirty="0">
                          <a:effectLst/>
                        </a:rPr>
                        <a:t>happy</a:t>
                      </a:r>
                      <a:endParaRPr lang="en-GB" sz="2400" b="1" dirty="0">
                        <a:effectLs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a:effectLst/>
                        </a:rPr>
                        <a:t> </a:t>
                      </a:r>
                      <a:endParaRPr lang="en-GB"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925179048"/>
                  </a:ext>
                </a:extLst>
              </a:tr>
              <a:tr h="528320">
                <a:tc>
                  <a:txBody>
                    <a:bodyPr/>
                    <a:lstStyle/>
                    <a:p>
                      <a:pPr algn="ctr" fontAlgn="base">
                        <a:spcAft>
                          <a:spcPts val="0"/>
                        </a:spcAft>
                      </a:pPr>
                      <a:r>
                        <a:rPr lang="en-US" sz="2400" b="1" dirty="0">
                          <a:effectLst/>
                        </a:rPr>
                        <a:t>disappointed </a:t>
                      </a:r>
                      <a:endParaRPr lang="en-GB"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a:effectLst/>
                        </a:rPr>
                        <a:t> </a:t>
                      </a:r>
                      <a:endParaRPr lang="en-GB"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190473380"/>
                  </a:ext>
                </a:extLst>
              </a:tr>
              <a:tr h="528320">
                <a:tc>
                  <a:txBody>
                    <a:bodyPr/>
                    <a:lstStyle/>
                    <a:p>
                      <a:pPr algn="ctr" fontAlgn="base">
                        <a:spcAft>
                          <a:spcPts val="0"/>
                        </a:spcAft>
                      </a:pPr>
                      <a:r>
                        <a:rPr lang="en-US" sz="2400" b="1" dirty="0">
                          <a:effectLst/>
                        </a:rPr>
                        <a:t>interested</a:t>
                      </a:r>
                      <a:endParaRPr lang="en-GB" sz="2400" b="1" dirty="0">
                        <a:effectLs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a:effectLst/>
                        </a:rPr>
                        <a:t> </a:t>
                      </a:r>
                      <a:endParaRPr lang="en-GB"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246838460"/>
                  </a:ext>
                </a:extLst>
              </a:tr>
              <a:tr h="528320">
                <a:tc>
                  <a:txBody>
                    <a:bodyPr/>
                    <a:lstStyle/>
                    <a:p>
                      <a:pPr algn="ctr" fontAlgn="base">
                        <a:spcAft>
                          <a:spcPts val="0"/>
                        </a:spcAft>
                      </a:pPr>
                      <a:r>
                        <a:rPr lang="en-US" sz="2400" b="1" dirty="0">
                          <a:effectLst/>
                        </a:rPr>
                        <a:t>worried </a:t>
                      </a:r>
                      <a:endParaRPr lang="en-GB"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4164527440"/>
                  </a:ext>
                </a:extLst>
              </a:tr>
              <a:tr h="528320">
                <a:tc>
                  <a:txBody>
                    <a:bodyPr/>
                    <a:lstStyle/>
                    <a:p>
                      <a:pPr algn="ctr" fontAlgn="base">
                        <a:spcAft>
                          <a:spcPts val="0"/>
                        </a:spcAft>
                      </a:pPr>
                      <a:r>
                        <a:rPr lang="en-US" sz="2400" b="1" dirty="0">
                          <a:effectLst/>
                        </a:rPr>
                        <a:t>excited</a:t>
                      </a:r>
                      <a:endParaRPr lang="en-GB" sz="2400" b="1" dirty="0">
                        <a:effectLs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02661121"/>
                  </a:ext>
                </a:extLst>
              </a:tr>
              <a:tr h="528320">
                <a:tc>
                  <a:txBody>
                    <a:bodyPr/>
                    <a:lstStyle/>
                    <a:p>
                      <a:pPr algn="ctr" fontAlgn="base">
                        <a:spcAft>
                          <a:spcPts val="0"/>
                        </a:spcAft>
                      </a:pPr>
                      <a:r>
                        <a:rPr lang="en-US" sz="2400" b="1" dirty="0">
                          <a:effectLst/>
                        </a:rPr>
                        <a:t>confused </a:t>
                      </a:r>
                      <a:endParaRPr lang="en-GB"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000" dirty="0">
                          <a:effectLst/>
                        </a:rPr>
                        <a:t> </a:t>
                      </a:r>
                      <a:endParaRPr lang="en-GB"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415063406"/>
                  </a:ext>
                </a:extLst>
              </a:tr>
            </a:tbl>
          </a:graphicData>
        </a:graphic>
      </p:graphicFrame>
    </p:spTree>
    <p:extLst>
      <p:ext uri="{BB962C8B-B14F-4D97-AF65-F5344CB8AC3E}">
        <p14:creationId xmlns:p14="http://schemas.microsoft.com/office/powerpoint/2010/main" val="89247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196655"/>
            <a:ext cx="10945216" cy="1944216"/>
          </a:xfrm>
          <a:noFill/>
        </p:spPr>
        <p:txBody>
          <a:bodyPr>
            <a:noAutofit/>
          </a:bodyPr>
          <a:lstStyle/>
          <a:p>
            <a:pPr marL="0" indent="0" fontAlgn="base">
              <a:buNone/>
            </a:pPr>
            <a:r>
              <a:rPr lang="en-US" sz="2400" dirty="0"/>
              <a:t>For homework, you recorded an interview with someone discussing the following question:  </a:t>
            </a:r>
          </a:p>
          <a:p>
            <a:pPr marL="0" indent="0" fontAlgn="base">
              <a:buNone/>
            </a:pPr>
            <a:endParaRPr lang="en-US" sz="2400" b="1" dirty="0">
              <a:solidFill>
                <a:srgbClr val="0070C0"/>
              </a:solidFill>
            </a:endParaRPr>
          </a:p>
          <a:p>
            <a:pPr marL="0" indent="0" fontAlgn="base">
              <a:buNone/>
            </a:pPr>
            <a:endParaRPr lang="en-US" sz="2400" dirty="0">
              <a:latin typeface="+mj-lt"/>
            </a:endParaRPr>
          </a:p>
          <a:p>
            <a:pPr marL="0" indent="0" fontAlgn="base">
              <a:buNone/>
            </a:pPr>
            <a:endParaRPr lang="en-GB" sz="2400" dirty="0">
              <a:latin typeface="+mj-lt"/>
            </a:endParaRP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a:extLst>
              <a:ext uri="{FF2B5EF4-FFF2-40B4-BE49-F238E27FC236}">
                <a16:creationId xmlns:a16="http://schemas.microsoft.com/office/drawing/2014/main" id="{8833C11E-E682-8C49-2FE6-4D0026E5D7AA}"/>
              </a:ext>
            </a:extLst>
          </p:cNvPr>
          <p:cNvPicPr>
            <a:picLocks noChangeAspect="1"/>
          </p:cNvPicPr>
          <p:nvPr/>
        </p:nvPicPr>
        <p:blipFill rotWithShape="1">
          <a:blip r:embed="rId3"/>
          <a:srcRect l="22019" r="9822"/>
          <a:stretch/>
        </p:blipFill>
        <p:spPr>
          <a:xfrm>
            <a:off x="9480376" y="4652475"/>
            <a:ext cx="2276149" cy="1786633"/>
          </a:xfrm>
          <a:prstGeom prst="rect">
            <a:avLst/>
          </a:prstGeom>
          <a:ln>
            <a:noFill/>
          </a:ln>
          <a:effectLst>
            <a:softEdge rad="112500"/>
          </a:effectLst>
        </p:spPr>
      </p:pic>
      <p:sp>
        <p:nvSpPr>
          <p:cNvPr id="5" name="TextBox 4">
            <a:extLst>
              <a:ext uri="{FF2B5EF4-FFF2-40B4-BE49-F238E27FC236}">
                <a16:creationId xmlns:a16="http://schemas.microsoft.com/office/drawing/2014/main" id="{CA5AB43E-AE99-3DC1-2E15-41AA3C51F813}"/>
              </a:ext>
            </a:extLst>
          </p:cNvPr>
          <p:cNvSpPr txBox="1"/>
          <p:nvPr/>
        </p:nvSpPr>
        <p:spPr>
          <a:xfrm>
            <a:off x="611229" y="3485598"/>
            <a:ext cx="8352928" cy="2831544"/>
          </a:xfrm>
          <a:prstGeom prst="rect">
            <a:avLst/>
          </a:prstGeom>
          <a:noFill/>
        </p:spPr>
        <p:txBody>
          <a:bodyPr wrap="square" rtlCol="0">
            <a:spAutoFit/>
          </a:bodyPr>
          <a:lstStyle/>
          <a:p>
            <a:pPr marL="342900" indent="-342900" algn="just" fontAlgn="base">
              <a:spcAft>
                <a:spcPts val="600"/>
              </a:spcAft>
              <a:buFont typeface="Arial" panose="020B0604020202020204" pitchFamily="34" charset="0"/>
              <a:buChar char="•"/>
            </a:pPr>
            <a:r>
              <a:rPr lang="en-US" sz="2400" kern="1200" baseline="0" dirty="0">
                <a:solidFill>
                  <a:schemeClr val="tx1"/>
                </a:solidFill>
                <a:effectLst/>
                <a:latin typeface="+mn-lt"/>
                <a:ea typeface="+mn-ea"/>
                <a:cs typeface="+mn-cs"/>
              </a:rPr>
              <a:t>Work as a group. </a:t>
            </a:r>
            <a:r>
              <a:rPr lang="en-US" sz="2400" dirty="0"/>
              <a:t>L</a:t>
            </a:r>
            <a:r>
              <a:rPr lang="en-US" sz="2400" kern="1200" baseline="0" dirty="0">
                <a:solidFill>
                  <a:schemeClr val="tx1"/>
                </a:solidFill>
                <a:effectLst/>
                <a:latin typeface="+mn-lt"/>
                <a:ea typeface="+mn-ea"/>
                <a:cs typeface="+mn-cs"/>
              </a:rPr>
              <a:t>isten to </a:t>
            </a:r>
            <a:r>
              <a:rPr lang="en-US" sz="2400" u="sng" kern="1200" baseline="0" dirty="0">
                <a:solidFill>
                  <a:schemeClr val="tx1"/>
                </a:solidFill>
                <a:effectLst/>
                <a:latin typeface="+mn-lt"/>
                <a:ea typeface="+mn-ea"/>
                <a:cs typeface="+mn-cs"/>
              </a:rPr>
              <a:t>one</a:t>
            </a:r>
            <a:r>
              <a:rPr lang="en-US" sz="2400" kern="1200" baseline="0" dirty="0">
                <a:solidFill>
                  <a:schemeClr val="tx1"/>
                </a:solidFill>
                <a:effectLst/>
                <a:latin typeface="+mn-lt"/>
                <a:ea typeface="+mn-ea"/>
                <a:cs typeface="+mn-cs"/>
              </a:rPr>
              <a:t> interview on Teams using your headphones. It can be any interview (except your own), but each group member must choose a different one. </a:t>
            </a:r>
          </a:p>
          <a:p>
            <a:pPr marL="342900" indent="-342900" algn="just" fontAlgn="base">
              <a:spcAft>
                <a:spcPts val="600"/>
              </a:spcAft>
              <a:buFont typeface="Arial" panose="020B0604020202020204" pitchFamily="34" charset="0"/>
              <a:buChar char="•"/>
            </a:pPr>
            <a:r>
              <a:rPr lang="en-US" sz="2400" kern="1200" baseline="0" dirty="0">
                <a:solidFill>
                  <a:schemeClr val="tx1"/>
                </a:solidFill>
                <a:effectLst/>
                <a:latin typeface="+mn-lt"/>
                <a:ea typeface="+mn-ea"/>
                <a:cs typeface="+mn-cs"/>
              </a:rPr>
              <a:t>As you listen, note down the three differences.</a:t>
            </a:r>
          </a:p>
          <a:p>
            <a:pPr marL="342900" indent="-342900" algn="just" fontAlgn="base">
              <a:buFont typeface="Arial" panose="020B0604020202020204" pitchFamily="34" charset="0"/>
              <a:buChar char="•"/>
            </a:pPr>
            <a:r>
              <a:rPr lang="en-US" sz="2400" dirty="0"/>
              <a:t>When you have finished, share your information with your group. Then, work together to decide on the three biggest differences, justifying your answer.</a:t>
            </a:r>
            <a:r>
              <a:rPr lang="en-US" sz="2400" kern="1200" baseline="0" dirty="0">
                <a:solidFill>
                  <a:schemeClr val="tx1"/>
                </a:solidFill>
                <a:effectLst/>
                <a:latin typeface="+mn-lt"/>
                <a:ea typeface="+mn-ea"/>
                <a:cs typeface="+mn-cs"/>
              </a:rPr>
              <a:t> </a:t>
            </a:r>
          </a:p>
        </p:txBody>
      </p:sp>
      <p:sp>
        <p:nvSpPr>
          <p:cNvPr id="4" name="Rectangle 3">
            <a:extLst>
              <a:ext uri="{FF2B5EF4-FFF2-40B4-BE49-F238E27FC236}">
                <a16:creationId xmlns:a16="http://schemas.microsoft.com/office/drawing/2014/main" id="{0B4D93B1-11F2-4DD1-ADD1-FDB462739A9F}"/>
              </a:ext>
            </a:extLst>
          </p:cNvPr>
          <p:cNvSpPr/>
          <p:nvPr/>
        </p:nvSpPr>
        <p:spPr>
          <a:xfrm>
            <a:off x="623392" y="2198997"/>
            <a:ext cx="11017224" cy="822960"/>
          </a:xfrm>
          <a:prstGeom prst="rect">
            <a:avLst/>
          </a:prstGeom>
          <a:solidFill>
            <a:srgbClr val="FFF9D7"/>
          </a:solidFill>
          <a:ln w="3175">
            <a:solidFill>
              <a:schemeClr val="tx1"/>
            </a:solidFill>
            <a:prstDash val="dash"/>
          </a:ln>
        </p:spPr>
        <p:txBody>
          <a:bodyPr wrap="square" anchor="ctr">
            <a:spAutoFit/>
          </a:bodyPr>
          <a:lstStyle/>
          <a:p>
            <a:pPr algn="ctr" fontAlgn="base">
              <a:spcBef>
                <a:spcPts val="1800"/>
              </a:spcBef>
            </a:pPr>
            <a:r>
              <a:rPr lang="en-US" sz="2400" b="1" i="1" dirty="0"/>
              <a:t>What are the three biggest differences between high school and university?</a:t>
            </a:r>
          </a:p>
        </p:txBody>
      </p:sp>
    </p:spTree>
    <p:extLst>
      <p:ext uri="{BB962C8B-B14F-4D97-AF65-F5344CB8AC3E}">
        <p14:creationId xmlns:p14="http://schemas.microsoft.com/office/powerpoint/2010/main" val="26574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Preparing for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57101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1085307"/>
            <a:ext cx="9415958" cy="543493"/>
          </a:xfrm>
          <a:noFill/>
        </p:spPr>
        <p:txBody>
          <a:bodyPr>
            <a:normAutofit/>
          </a:bodyPr>
          <a:lstStyle/>
          <a:p>
            <a:pPr marL="0" indent="0">
              <a:buNone/>
            </a:pPr>
            <a:r>
              <a:rPr lang="en-US" sz="2000" dirty="0"/>
              <a:t>Check your answers to the homework task.</a:t>
            </a:r>
          </a:p>
        </p:txBody>
      </p:sp>
      <p:grpSp>
        <p:nvGrpSpPr>
          <p:cNvPr id="6" name="Group 2"/>
          <p:cNvGrpSpPr>
            <a:grpSpLocks/>
          </p:cNvGrpSpPr>
          <p:nvPr/>
        </p:nvGrpSpPr>
        <p:grpSpPr bwMode="auto">
          <a:xfrm>
            <a:off x="2567611" y="279885"/>
            <a:ext cx="8394408" cy="556827"/>
            <a:chOff x="103092947" y="106166598"/>
            <a:chExt cx="6998837" cy="556506"/>
          </a:xfrm>
        </p:grpSpPr>
        <p:sp>
          <p:nvSpPr>
            <p:cNvPr id="7" name="Text Box 3"/>
            <p:cNvSpPr txBox="1">
              <a:spLocks noChangeArrowheads="1"/>
            </p:cNvSpPr>
            <p:nvPr/>
          </p:nvSpPr>
          <p:spPr bwMode="auto">
            <a:xfrm>
              <a:off x="103121219" y="106166598"/>
              <a:ext cx="6970565"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(A)</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9290638"/>
              </p:ext>
            </p:extLst>
          </p:nvPr>
        </p:nvGraphicFramePr>
        <p:xfrm>
          <a:off x="335359" y="1628800"/>
          <a:ext cx="5472609" cy="4937760"/>
        </p:xfrm>
        <a:graphic>
          <a:graphicData uri="http://schemas.openxmlformats.org/drawingml/2006/table">
            <a:tbl>
              <a:tblPr firstRow="1" firstCol="1" bandRow="1">
                <a:tableStyleId>{2D5ABB26-0587-4C30-8999-92F81FD0307C}</a:tableStyleId>
              </a:tblPr>
              <a:tblGrid>
                <a:gridCol w="504057">
                  <a:extLst>
                    <a:ext uri="{9D8B030D-6E8A-4147-A177-3AD203B41FA5}">
                      <a16:colId xmlns:a16="http://schemas.microsoft.com/office/drawing/2014/main" val="209919715"/>
                    </a:ext>
                  </a:extLst>
                </a:gridCol>
                <a:gridCol w="4421290">
                  <a:extLst>
                    <a:ext uri="{9D8B030D-6E8A-4147-A177-3AD203B41FA5}">
                      <a16:colId xmlns:a16="http://schemas.microsoft.com/office/drawing/2014/main" val="812536395"/>
                    </a:ext>
                  </a:extLst>
                </a:gridCol>
                <a:gridCol w="547262">
                  <a:extLst>
                    <a:ext uri="{9D8B030D-6E8A-4147-A177-3AD203B41FA5}">
                      <a16:colId xmlns:a16="http://schemas.microsoft.com/office/drawing/2014/main" val="3466672034"/>
                    </a:ext>
                  </a:extLst>
                </a:gridCol>
              </a:tblGrid>
              <a:tr h="0">
                <a:tc>
                  <a:txBody>
                    <a:bodyPr/>
                    <a:lstStyle/>
                    <a:p>
                      <a:pPr algn="ctr" fontAlgn="base">
                        <a:spcAft>
                          <a:spcPts val="0"/>
                        </a:spcAft>
                      </a:pPr>
                      <a:r>
                        <a:rPr lang="en-US" sz="1800" dirty="0">
                          <a:effectLst/>
                        </a:rPr>
                        <a:t>1.</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This topic is </a:t>
                      </a:r>
                      <a:r>
                        <a:rPr lang="en-US" sz="1800" b="1" dirty="0">
                          <a:effectLst/>
                        </a:rPr>
                        <a:t>relevant</a:t>
                      </a:r>
                      <a:r>
                        <a:rPr lang="en-US" sz="1800" dirty="0">
                          <a:effectLst/>
                        </a:rPr>
                        <a:t> to many people’s lives.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d</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97468821"/>
                  </a:ext>
                </a:extLst>
              </a:tr>
              <a:tr h="0">
                <a:tc>
                  <a:txBody>
                    <a:bodyPr/>
                    <a:lstStyle/>
                    <a:p>
                      <a:pPr algn="ctr" fontAlgn="base">
                        <a:spcAft>
                          <a:spcPts val="0"/>
                        </a:spcAft>
                      </a:pPr>
                      <a:r>
                        <a:rPr lang="en-US" sz="1800" dirty="0">
                          <a:effectLst/>
                        </a:rPr>
                        <a:t>2.</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The </a:t>
                      </a:r>
                      <a:r>
                        <a:rPr lang="en-US" sz="1800" b="1" dirty="0">
                          <a:effectLst/>
                        </a:rPr>
                        <a:t>transition</a:t>
                      </a:r>
                      <a:r>
                        <a:rPr lang="en-US" sz="1800" dirty="0">
                          <a:effectLst/>
                        </a:rPr>
                        <a:t> from high school to university is challenging.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f</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561500523"/>
                  </a:ext>
                </a:extLst>
              </a:tr>
              <a:tr h="0">
                <a:tc>
                  <a:txBody>
                    <a:bodyPr/>
                    <a:lstStyle/>
                    <a:p>
                      <a:pPr algn="ctr" fontAlgn="base">
                        <a:spcAft>
                          <a:spcPts val="0"/>
                        </a:spcAft>
                      </a:pPr>
                      <a:r>
                        <a:rPr lang="en-US" sz="1800" dirty="0">
                          <a:effectLst/>
                        </a:rPr>
                        <a:t>3.</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At university there is more </a:t>
                      </a:r>
                      <a:r>
                        <a:rPr lang="en-US" sz="1800" b="1" dirty="0">
                          <a:effectLst/>
                        </a:rPr>
                        <a:t>unstructured</a:t>
                      </a:r>
                      <a:r>
                        <a:rPr lang="en-US" sz="1800" dirty="0">
                          <a:effectLst/>
                        </a:rPr>
                        <a:t> time than in high school.</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a</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232490361"/>
                  </a:ext>
                </a:extLst>
              </a:tr>
              <a:tr h="0">
                <a:tc>
                  <a:txBody>
                    <a:bodyPr/>
                    <a:lstStyle/>
                    <a:p>
                      <a:pPr algn="ctr" fontAlgn="base">
                        <a:spcAft>
                          <a:spcPts val="0"/>
                        </a:spcAft>
                      </a:pPr>
                      <a:r>
                        <a:rPr lang="en-US" sz="1800" dirty="0">
                          <a:effectLst/>
                        </a:rPr>
                        <a:t>4.</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Children should be </a:t>
                      </a:r>
                      <a:r>
                        <a:rPr lang="en-US" sz="1800" b="1" dirty="0">
                          <a:effectLst/>
                        </a:rPr>
                        <a:t>supervised</a:t>
                      </a:r>
                      <a:r>
                        <a:rPr lang="en-US" sz="1800" dirty="0">
                          <a:effectLst/>
                        </a:rPr>
                        <a:t> when they are swimming.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h</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03752189"/>
                  </a:ext>
                </a:extLst>
              </a:tr>
              <a:tr h="0">
                <a:tc>
                  <a:txBody>
                    <a:bodyPr/>
                    <a:lstStyle/>
                    <a:p>
                      <a:pPr algn="ctr" fontAlgn="base">
                        <a:spcAft>
                          <a:spcPts val="0"/>
                        </a:spcAft>
                      </a:pPr>
                      <a:r>
                        <a:rPr lang="en-US" sz="1800" dirty="0">
                          <a:effectLst/>
                        </a:rPr>
                        <a:t>5.</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Safety training is </a:t>
                      </a:r>
                      <a:r>
                        <a:rPr lang="en-US" sz="1800" b="1" dirty="0">
                          <a:effectLst/>
                        </a:rPr>
                        <a:t>mandatory</a:t>
                      </a:r>
                      <a:r>
                        <a:rPr lang="en-US" sz="1800" dirty="0">
                          <a:effectLst/>
                        </a:rPr>
                        <a:t> for all new staff.</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b</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760857090"/>
                  </a:ext>
                </a:extLst>
              </a:tr>
              <a:tr h="0">
                <a:tc>
                  <a:txBody>
                    <a:bodyPr/>
                    <a:lstStyle/>
                    <a:p>
                      <a:pPr algn="ctr" fontAlgn="base">
                        <a:spcAft>
                          <a:spcPts val="0"/>
                        </a:spcAft>
                      </a:pPr>
                      <a:r>
                        <a:rPr lang="en-US" sz="1800" dirty="0">
                          <a:effectLst/>
                        </a:rPr>
                        <a:t>6.</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Not studying hard is likely to have </a:t>
                      </a:r>
                      <a:r>
                        <a:rPr lang="en-US" sz="1800" b="1" dirty="0">
                          <a:effectLst/>
                        </a:rPr>
                        <a:t>consequences</a:t>
                      </a:r>
                      <a:r>
                        <a:rPr lang="en-US" sz="1800" dirty="0">
                          <a:effectLst/>
                        </a:rPr>
                        <a:t> in terms of low grades.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e</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058804083"/>
                  </a:ext>
                </a:extLst>
              </a:tr>
              <a:tr h="0">
                <a:tc>
                  <a:txBody>
                    <a:bodyPr/>
                    <a:lstStyle/>
                    <a:p>
                      <a:pPr algn="ctr" fontAlgn="base">
                        <a:spcAft>
                          <a:spcPts val="0"/>
                        </a:spcAft>
                      </a:pPr>
                      <a:r>
                        <a:rPr lang="en-US" sz="1800" dirty="0">
                          <a:effectLst/>
                        </a:rPr>
                        <a:t>7.</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Students who are active in classes get better results than </a:t>
                      </a:r>
                      <a:r>
                        <a:rPr lang="en-US" sz="1800" b="1" dirty="0">
                          <a:effectLst/>
                        </a:rPr>
                        <a:t>passive</a:t>
                      </a:r>
                      <a:r>
                        <a:rPr lang="en-US" sz="1800" dirty="0">
                          <a:effectLst/>
                        </a:rPr>
                        <a:t> students.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c</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56893942"/>
                  </a:ext>
                </a:extLst>
              </a:tr>
              <a:tr h="0">
                <a:tc>
                  <a:txBody>
                    <a:bodyPr/>
                    <a:lstStyle/>
                    <a:p>
                      <a:pPr algn="ctr" fontAlgn="base">
                        <a:spcAft>
                          <a:spcPts val="0"/>
                        </a:spcAft>
                      </a:pPr>
                      <a:r>
                        <a:rPr lang="en-US" sz="1800" dirty="0">
                          <a:effectLst/>
                        </a:rPr>
                        <a:t>8.</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I did a lot of </a:t>
                      </a:r>
                      <a:r>
                        <a:rPr lang="en-US" sz="1800" b="1" dirty="0">
                          <a:effectLst/>
                        </a:rPr>
                        <a:t>research</a:t>
                      </a:r>
                      <a:r>
                        <a:rPr lang="en-US" sz="1800" dirty="0">
                          <a:effectLst/>
                        </a:rPr>
                        <a:t> in the library before I wrote the assignment.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j</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472641272"/>
                  </a:ext>
                </a:extLst>
              </a:tr>
              <a:tr h="0">
                <a:tc>
                  <a:txBody>
                    <a:bodyPr/>
                    <a:lstStyle/>
                    <a:p>
                      <a:pPr algn="ctr" fontAlgn="base">
                        <a:spcAft>
                          <a:spcPts val="0"/>
                        </a:spcAft>
                      </a:pPr>
                      <a:r>
                        <a:rPr lang="en-US" sz="1800" dirty="0">
                          <a:effectLst/>
                        </a:rPr>
                        <a:t>9.</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Her latest study was published in a respected medical </a:t>
                      </a:r>
                      <a:r>
                        <a:rPr lang="en-US" sz="1800" b="1" dirty="0">
                          <a:effectLst/>
                        </a:rPr>
                        <a:t>journal</a:t>
                      </a:r>
                      <a:r>
                        <a:rPr lang="en-US" sz="1800" dirty="0">
                          <a:effectLst/>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g</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195069928"/>
                  </a:ext>
                </a:extLst>
              </a:tr>
              <a:tr h="0">
                <a:tc>
                  <a:txBody>
                    <a:bodyPr/>
                    <a:lstStyle/>
                    <a:p>
                      <a:pPr algn="ctr" fontAlgn="base">
                        <a:spcAft>
                          <a:spcPts val="0"/>
                        </a:spcAft>
                      </a:pPr>
                      <a:r>
                        <a:rPr lang="en-US" sz="1800" dirty="0">
                          <a:effectLst/>
                        </a:rPr>
                        <a:t>10.</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rPr>
                        <a:t>There is strong </a:t>
                      </a:r>
                      <a:r>
                        <a:rPr lang="en-US" sz="1800" b="1" dirty="0">
                          <a:effectLst/>
                        </a:rPr>
                        <a:t>evidence</a:t>
                      </a:r>
                      <a:r>
                        <a:rPr lang="en-US" sz="1800" dirty="0">
                          <a:effectLst/>
                        </a:rPr>
                        <a:t> to support the scientist’s claim.</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err="1">
                          <a:solidFill>
                            <a:srgbClr val="C00000"/>
                          </a:solidFill>
                          <a:effectLst/>
                          <a:latin typeface="Calibri "/>
                          <a:ea typeface="Times New Roman" panose="02020603050405020304" pitchFamily="18" charset="0"/>
                          <a:cs typeface="Times New Roman" panose="02020603050405020304" pitchFamily="18" charset="0"/>
                        </a:rPr>
                        <a:t>i</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6146827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72973281"/>
              </p:ext>
            </p:extLst>
          </p:nvPr>
        </p:nvGraphicFramePr>
        <p:xfrm>
          <a:off x="6312024" y="1628800"/>
          <a:ext cx="5400600" cy="4663440"/>
        </p:xfrm>
        <a:graphic>
          <a:graphicData uri="http://schemas.openxmlformats.org/drawingml/2006/table">
            <a:tbl>
              <a:tblPr firstRow="1" firstCol="1" bandRow="1">
                <a:tableStyleId>{2D5ABB26-0587-4C30-8999-92F81FD0307C}</a:tableStyleId>
              </a:tblPr>
              <a:tblGrid>
                <a:gridCol w="569684">
                  <a:extLst>
                    <a:ext uri="{9D8B030D-6E8A-4147-A177-3AD203B41FA5}">
                      <a16:colId xmlns:a16="http://schemas.microsoft.com/office/drawing/2014/main" val="1391772818"/>
                    </a:ext>
                  </a:extLst>
                </a:gridCol>
                <a:gridCol w="4830916">
                  <a:extLst>
                    <a:ext uri="{9D8B030D-6E8A-4147-A177-3AD203B41FA5}">
                      <a16:colId xmlns:a16="http://schemas.microsoft.com/office/drawing/2014/main" val="2193816126"/>
                    </a:ext>
                  </a:extLst>
                </a:gridCol>
              </a:tblGrid>
              <a:tr h="0">
                <a:tc>
                  <a:txBody>
                    <a:bodyPr/>
                    <a:lstStyle/>
                    <a:p>
                      <a:pPr algn="ctr" fontAlgn="base">
                        <a:spcAft>
                          <a:spcPts val="0"/>
                        </a:spcAft>
                      </a:pPr>
                      <a:r>
                        <a:rPr lang="en-US" sz="1800" dirty="0">
                          <a:effectLst/>
                        </a:rPr>
                        <a:t>a</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not </a:t>
                      </a:r>
                      <a:r>
                        <a:rPr lang="en-US" sz="1800" dirty="0" err="1">
                          <a:effectLst/>
                        </a:rPr>
                        <a:t>organised</a:t>
                      </a:r>
                      <a:r>
                        <a:rPr lang="en-US" sz="1800" dirty="0">
                          <a:effectLst/>
                        </a:rPr>
                        <a:t> or planned</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99893881"/>
                  </a:ext>
                </a:extLst>
              </a:tr>
              <a:tr h="0">
                <a:tc>
                  <a:txBody>
                    <a:bodyPr/>
                    <a:lstStyle/>
                    <a:p>
                      <a:pPr algn="ctr" fontAlgn="base">
                        <a:spcAft>
                          <a:spcPts val="0"/>
                        </a:spcAft>
                      </a:pPr>
                      <a:r>
                        <a:rPr lang="en-US" sz="1800" dirty="0">
                          <a:effectLst/>
                        </a:rPr>
                        <a:t>b</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an action or procedure that must be completed because it is a rule or law</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242185395"/>
                  </a:ext>
                </a:extLst>
              </a:tr>
              <a:tr h="0">
                <a:tc>
                  <a:txBody>
                    <a:bodyPr/>
                    <a:lstStyle/>
                    <a:p>
                      <a:pPr algn="ctr" fontAlgn="base">
                        <a:spcAft>
                          <a:spcPts val="0"/>
                        </a:spcAft>
                      </a:pPr>
                      <a:r>
                        <a:rPr lang="en-US" sz="1800" dirty="0">
                          <a:effectLst/>
                        </a:rPr>
                        <a:t>c</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accepting what happens without taking</a:t>
                      </a:r>
                      <a:r>
                        <a:rPr lang="en-US" sz="1800" baseline="0" dirty="0">
                          <a:effectLst/>
                        </a:rPr>
                        <a:t> action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731797881"/>
                  </a:ext>
                </a:extLst>
              </a:tr>
              <a:tr h="0">
                <a:tc>
                  <a:txBody>
                    <a:bodyPr/>
                    <a:lstStyle/>
                    <a:p>
                      <a:pPr algn="ctr" fontAlgn="base">
                        <a:spcAft>
                          <a:spcPts val="0"/>
                        </a:spcAft>
                      </a:pPr>
                      <a:r>
                        <a:rPr lang="en-US" sz="1800" dirty="0">
                          <a:effectLst/>
                        </a:rPr>
                        <a:t>d</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important or significant in a situation or to a person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407570"/>
                  </a:ext>
                </a:extLst>
              </a:tr>
              <a:tr h="0">
                <a:tc>
                  <a:txBody>
                    <a:bodyPr/>
                    <a:lstStyle/>
                    <a:p>
                      <a:pPr algn="ctr" fontAlgn="base">
                        <a:spcAft>
                          <a:spcPts val="0"/>
                        </a:spcAft>
                      </a:pPr>
                      <a:r>
                        <a:rPr lang="en-US" sz="1800" dirty="0">
                          <a:effectLst/>
                        </a:rPr>
                        <a:t>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the outcomes or results of an action, usually negative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72671594"/>
                  </a:ext>
                </a:extLst>
              </a:tr>
              <a:tr h="0">
                <a:tc>
                  <a:txBody>
                    <a:bodyPr/>
                    <a:lstStyle/>
                    <a:p>
                      <a:pPr algn="ctr" fontAlgn="base">
                        <a:spcAft>
                          <a:spcPts val="0"/>
                        </a:spcAft>
                      </a:pPr>
                      <a:r>
                        <a:rPr lang="en-US" sz="1800" dirty="0">
                          <a:effectLst/>
                        </a:rPr>
                        <a:t>f</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the process of changing from one state to another state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870656838"/>
                  </a:ext>
                </a:extLst>
              </a:tr>
              <a:tr h="0">
                <a:tc>
                  <a:txBody>
                    <a:bodyPr/>
                    <a:lstStyle/>
                    <a:p>
                      <a:pPr algn="ctr" fontAlgn="base">
                        <a:spcAft>
                          <a:spcPts val="0"/>
                        </a:spcAft>
                      </a:pPr>
                      <a:r>
                        <a:rPr lang="en-US" sz="1800" dirty="0">
                          <a:effectLst/>
                        </a:rPr>
                        <a:t>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an academic magazine for a </a:t>
                      </a:r>
                      <a:r>
                        <a:rPr lang="en-US" sz="1800" dirty="0" err="1">
                          <a:effectLst/>
                        </a:rPr>
                        <a:t>specialised</a:t>
                      </a:r>
                      <a:r>
                        <a:rPr lang="en-US" sz="1800" dirty="0">
                          <a:effectLst/>
                        </a:rPr>
                        <a:t> subject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922005315"/>
                  </a:ext>
                </a:extLst>
              </a:tr>
              <a:tr h="0">
                <a:tc>
                  <a:txBody>
                    <a:bodyPr/>
                    <a:lstStyle/>
                    <a:p>
                      <a:pPr algn="ctr" fontAlgn="base">
                        <a:spcAft>
                          <a:spcPts val="0"/>
                        </a:spcAft>
                      </a:pPr>
                      <a:r>
                        <a:rPr lang="en-US" sz="1800" dirty="0">
                          <a:effectLst/>
                        </a:rPr>
                        <a:t>h</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monitored or observed to make sure of appropriate </a:t>
                      </a:r>
                      <a:r>
                        <a:rPr lang="en-US" sz="1800" dirty="0" err="1">
                          <a:effectLst/>
                        </a:rPr>
                        <a:t>behaviour</a:t>
                      </a:r>
                      <a:r>
                        <a:rPr lang="en-US" sz="1800" dirty="0">
                          <a:effectLst/>
                        </a:rPr>
                        <a:t> or correct action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35745598"/>
                  </a:ext>
                </a:extLst>
              </a:tr>
              <a:tr h="0">
                <a:tc>
                  <a:txBody>
                    <a:bodyPr/>
                    <a:lstStyle/>
                    <a:p>
                      <a:pPr algn="ctr" fontAlgn="base">
                        <a:spcAft>
                          <a:spcPts val="0"/>
                        </a:spcAft>
                      </a:pPr>
                      <a:r>
                        <a:rPr lang="en-US" sz="1800" dirty="0" err="1">
                          <a:effectLst/>
                        </a:rPr>
                        <a:t>i</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facts or</a:t>
                      </a:r>
                      <a:r>
                        <a:rPr lang="en-US" sz="1800" baseline="0" dirty="0">
                          <a:effectLst/>
                        </a:rPr>
                        <a:t> information indicating that something is true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24341325"/>
                  </a:ext>
                </a:extLst>
              </a:tr>
              <a:tr h="0">
                <a:tc>
                  <a:txBody>
                    <a:bodyPr/>
                    <a:lstStyle/>
                    <a:p>
                      <a:pPr algn="ctr" fontAlgn="base">
                        <a:spcAft>
                          <a:spcPts val="0"/>
                        </a:spcAft>
                      </a:pPr>
                      <a:r>
                        <a:rPr lang="en-US" sz="1800" dirty="0">
                          <a:effectLst/>
                        </a:rPr>
                        <a:t>j</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rPr>
                        <a:t>work that involves studying something to find information about it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84631948"/>
                  </a:ext>
                </a:extLst>
              </a:tr>
            </a:tbl>
          </a:graphicData>
        </a:graphic>
      </p:graphicFrame>
      <p:sp>
        <p:nvSpPr>
          <p:cNvPr id="11" name="Rectangle 10"/>
          <p:cNvSpPr/>
          <p:nvPr/>
        </p:nvSpPr>
        <p:spPr>
          <a:xfrm>
            <a:off x="5326824" y="1671190"/>
            <a:ext cx="458233" cy="20620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5326824" y="1988840"/>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326823" y="2622071"/>
            <a:ext cx="458233" cy="20620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326822" y="3130385"/>
            <a:ext cx="458233" cy="29861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326821" y="3573429"/>
            <a:ext cx="458233" cy="20620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303912" y="4027284"/>
            <a:ext cx="458233" cy="20620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311667" y="4540406"/>
            <a:ext cx="458233" cy="206205"/>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324762" y="5055453"/>
            <a:ext cx="458233" cy="31817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283290" y="5578889"/>
            <a:ext cx="458233" cy="31817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93584" y="6102325"/>
            <a:ext cx="458233" cy="318176"/>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199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538" y="1115576"/>
            <a:ext cx="7032102" cy="1800199"/>
          </a:xfrm>
          <a:noFill/>
        </p:spPr>
        <p:txBody>
          <a:bodyPr>
            <a:noAutofit/>
          </a:bodyPr>
          <a:lstStyle/>
          <a:p>
            <a:pPr marL="0" indent="0" fontAlgn="base">
              <a:buNone/>
            </a:pPr>
            <a:r>
              <a:rPr lang="en-US" sz="2000" dirty="0"/>
              <a:t>Check your answers to the homework task.</a:t>
            </a:r>
          </a:p>
          <a:p>
            <a:pPr marL="0" indent="0" fontAlgn="base">
              <a:buNone/>
            </a:pPr>
            <a:r>
              <a:rPr lang="en-US" sz="2000" dirty="0"/>
              <a:t>The words could be:</a:t>
            </a:r>
            <a:endParaRPr lang="en-GB" sz="2000" dirty="0"/>
          </a:p>
          <a:p>
            <a:pPr lvl="1" fontAlgn="base"/>
            <a:r>
              <a:rPr lang="en-US" sz="2000" dirty="0"/>
              <a:t>words from the last task</a:t>
            </a:r>
            <a:endParaRPr lang="en-GB" sz="2000" dirty="0"/>
          </a:p>
          <a:p>
            <a:pPr lvl="1" fontAlgn="base"/>
            <a:r>
              <a:rPr lang="en-US" sz="2000" u="sng" dirty="0"/>
              <a:t>different forms </a:t>
            </a:r>
            <a:r>
              <a:rPr lang="en-US" sz="2000" dirty="0"/>
              <a:t>of words from the last task</a:t>
            </a:r>
            <a:endParaRPr lang="en-GB" sz="2000" dirty="0"/>
          </a:p>
          <a:p>
            <a:pPr lvl="1" fontAlgn="base"/>
            <a:r>
              <a:rPr lang="en-US" sz="2000" dirty="0"/>
              <a:t>words that </a:t>
            </a:r>
            <a:r>
              <a:rPr lang="en-US" sz="2000" u="sng" dirty="0"/>
              <a:t>collocate</a:t>
            </a:r>
            <a:r>
              <a:rPr lang="en-US" sz="2000" dirty="0"/>
              <a:t> (naturally go together) with words from the last task</a:t>
            </a:r>
            <a:endParaRPr lang="en-GB" sz="2000" dirty="0"/>
          </a:p>
        </p:txBody>
      </p:sp>
      <p:grpSp>
        <p:nvGrpSpPr>
          <p:cNvPr id="6" name="Group 2"/>
          <p:cNvGrpSpPr>
            <a:grpSpLocks/>
          </p:cNvGrpSpPr>
          <p:nvPr/>
        </p:nvGrpSpPr>
        <p:grpSpPr bwMode="auto">
          <a:xfrm>
            <a:off x="2567606" y="279885"/>
            <a:ext cx="8208912" cy="556827"/>
            <a:chOff x="103092947" y="106166598"/>
            <a:chExt cx="6844180" cy="556506"/>
          </a:xfrm>
        </p:grpSpPr>
        <p:sp>
          <p:nvSpPr>
            <p:cNvPr id="7" name="Text Box 3"/>
            <p:cNvSpPr txBox="1">
              <a:spLocks noChangeArrowheads="1"/>
            </p:cNvSpPr>
            <p:nvPr/>
          </p:nvSpPr>
          <p:spPr bwMode="auto">
            <a:xfrm>
              <a:off x="103121219" y="106166598"/>
              <a:ext cx="6815908"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(B)</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484581" y="3356992"/>
            <a:ext cx="11261953" cy="3046988"/>
          </a:xfrm>
          <a:prstGeom prst="rect">
            <a:avLst/>
          </a:prstGeom>
          <a:solidFill>
            <a:srgbClr val="FFFFD1"/>
          </a:solidFill>
        </p:spPr>
        <p:txBody>
          <a:bodyPr wrap="square">
            <a:spAutoFit/>
          </a:bodyPr>
          <a:lstStyle/>
          <a:p>
            <a:pPr lvl="1" fontAlgn="base"/>
            <a:r>
              <a:rPr lang="en-US" sz="2400" dirty="0">
                <a:latin typeface="Calibri" panose="020F0502020204030204" pitchFamily="34" charset="0"/>
                <a:ea typeface="Times New Roman" panose="02020603050405020304" pitchFamily="18" charset="0"/>
              </a:rPr>
              <a:t>e.g. TESOL Quarterly is an academic</a:t>
            </a:r>
            <a:r>
              <a:rPr lang="en-US" sz="2400" dirty="0">
                <a:latin typeface="Ink Free" panose="03080402000500000000" pitchFamily="66" charset="0"/>
                <a:ea typeface="Times New Roman" panose="02020603050405020304" pitchFamily="18" charset="0"/>
              </a:rPr>
              <a:t> </a:t>
            </a:r>
            <a:r>
              <a:rPr lang="en-US" sz="2400" b="1" dirty="0">
                <a:latin typeface="Calibri "/>
                <a:ea typeface="Times New Roman" panose="02020603050405020304" pitchFamily="18" charset="0"/>
              </a:rPr>
              <a:t>j</a:t>
            </a:r>
            <a:r>
              <a:rPr lang="en-US" sz="2400" b="1" u="sng" dirty="0">
                <a:solidFill>
                  <a:srgbClr val="002060"/>
                </a:solidFill>
                <a:latin typeface="Ink Free" panose="03080402000500000000" pitchFamily="66" charset="0"/>
                <a:ea typeface="Times New Roman" panose="02020603050405020304" pitchFamily="18" charset="0"/>
                <a:cs typeface="Dreaming Outloud Script Pro"/>
              </a:rPr>
              <a:t>ournal</a:t>
            </a:r>
            <a:r>
              <a:rPr lang="en-US" sz="2400" b="1" dirty="0">
                <a:solidFill>
                  <a:srgbClr val="002060"/>
                </a:solidFill>
                <a:latin typeface="Ink Free" panose="03080402000500000000" pitchFamily="66" charset="0"/>
                <a:ea typeface="Times New Roman" panose="02020603050405020304" pitchFamily="18" charset="0"/>
                <a:cs typeface="Dreaming Outloud Script Pro"/>
              </a:rPr>
              <a:t> </a:t>
            </a:r>
            <a:r>
              <a:rPr lang="en-US" sz="2400" b="1" dirty="0">
                <a:latin typeface="Calibri "/>
                <a:ea typeface="Times New Roman" panose="02020603050405020304" pitchFamily="18" charset="0"/>
              </a:rPr>
              <a:t>o</a:t>
            </a:r>
            <a:r>
              <a:rPr lang="en-US" sz="2400" b="1" u="sng" dirty="0">
                <a:solidFill>
                  <a:srgbClr val="002060"/>
                </a:solidFill>
                <a:latin typeface="Ink Free" panose="03080402000500000000" pitchFamily="66" charset="0"/>
                <a:ea typeface="Times New Roman" panose="02020603050405020304" pitchFamily="18" charset="0"/>
                <a:cs typeface="Dreaming Outloud Script Pro"/>
              </a:rPr>
              <a:t>f</a:t>
            </a:r>
            <a:r>
              <a:rPr lang="en-US" sz="2400" b="1" dirty="0">
                <a:solidFill>
                  <a:srgbClr val="002060"/>
                </a:solidFill>
                <a:latin typeface="Ink Free" panose="03080402000500000000" pitchFamily="66" charset="0"/>
                <a:ea typeface="Times New Roman" panose="02020603050405020304" pitchFamily="18" charset="0"/>
                <a:cs typeface="Dreaming Outloud Script Pro"/>
              </a:rPr>
              <a:t> </a:t>
            </a:r>
            <a:r>
              <a:rPr lang="en-US" sz="2400" dirty="0">
                <a:latin typeface="Calibri" panose="020F0502020204030204" pitchFamily="34" charset="0"/>
                <a:ea typeface="Times New Roman" panose="02020603050405020304" pitchFamily="18" charset="0"/>
              </a:rPr>
              <a:t>language learning.</a:t>
            </a:r>
          </a:p>
          <a:p>
            <a:pPr fontAlgn="base">
              <a:spcAft>
                <a:spcPts val="0"/>
              </a:spcAft>
            </a:pP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I can’t see the </a:t>
            </a:r>
            <a:r>
              <a:rPr lang="en-US" sz="2400" b="1" dirty="0">
                <a:latin typeface="Calibri" panose="020F0502020204030204" pitchFamily="34" charset="0"/>
                <a:ea typeface="Times New Roman" panose="02020603050405020304" pitchFamily="18" charset="0"/>
              </a:rPr>
              <a:t>r</a:t>
            </a:r>
            <a:r>
              <a:rPr lang="en-US" sz="2400" dirty="0">
                <a:latin typeface="Calibri" panose="020F0502020204030204" pitchFamily="34" charset="0"/>
                <a:ea typeface="Times New Roman" panose="02020603050405020304" pitchFamily="18" charset="0"/>
              </a:rPr>
              <a:t>__________ </a:t>
            </a:r>
            <a:r>
              <a:rPr lang="en-US" sz="2400" b="1" dirty="0">
                <a:latin typeface="Calibri" panose="020F0502020204030204" pitchFamily="34" charset="0"/>
                <a:ea typeface="Times New Roman" panose="02020603050405020304" pitchFamily="18" charset="0"/>
              </a:rPr>
              <a:t>o</a:t>
            </a:r>
            <a:r>
              <a:rPr lang="en-US" sz="2400" dirty="0">
                <a:latin typeface="Calibri" panose="020F0502020204030204" pitchFamily="34" charset="0"/>
                <a:ea typeface="Times New Roman" panose="02020603050405020304" pitchFamily="18" charset="0"/>
              </a:rPr>
              <a:t>_____ what you are saying.</a:t>
            </a: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There needs to be further </a:t>
            </a:r>
            <a:r>
              <a:rPr lang="en-US" sz="2400" b="1" dirty="0">
                <a:latin typeface="Calibri" panose="020F0502020204030204" pitchFamily="34" charset="0"/>
                <a:ea typeface="Times New Roman" panose="02020603050405020304" pitchFamily="18" charset="0"/>
              </a:rPr>
              <a:t>r</a:t>
            </a:r>
            <a:r>
              <a:rPr lang="en-US" sz="2400" dirty="0">
                <a:latin typeface="Calibri" panose="020F0502020204030204" pitchFamily="34" charset="0"/>
                <a:ea typeface="Times New Roman" panose="02020603050405020304" pitchFamily="18" charset="0"/>
              </a:rPr>
              <a:t>__________ </a:t>
            </a:r>
            <a:r>
              <a:rPr lang="en-US" sz="2400" b="1" dirty="0" err="1">
                <a:latin typeface="Calibri" panose="020F0502020204030204" pitchFamily="34" charset="0"/>
                <a:ea typeface="Times New Roman" panose="02020603050405020304" pitchFamily="18" charset="0"/>
              </a:rPr>
              <a:t>i</a:t>
            </a:r>
            <a:r>
              <a:rPr lang="en-US" sz="2400" dirty="0">
                <a:latin typeface="Calibri" panose="020F0502020204030204" pitchFamily="34" charset="0"/>
                <a:ea typeface="Times New Roman" panose="02020603050405020304" pitchFamily="18" charset="0"/>
              </a:rPr>
              <a:t>__________ the effects of the disease.</a:t>
            </a: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There will be close </a:t>
            </a:r>
            <a:r>
              <a:rPr lang="en-US" sz="2400" b="1" dirty="0">
                <a:latin typeface="Calibri" panose="020F0502020204030204" pitchFamily="34" charset="0"/>
                <a:ea typeface="Times New Roman" panose="02020603050405020304" pitchFamily="18" charset="0"/>
              </a:rPr>
              <a:t>s</a:t>
            </a:r>
            <a:r>
              <a:rPr lang="en-US" sz="2400" dirty="0">
                <a:latin typeface="Calibri" panose="020F0502020204030204" pitchFamily="34" charset="0"/>
                <a:ea typeface="Times New Roman" panose="02020603050405020304" pitchFamily="18" charset="0"/>
              </a:rPr>
              <a:t>__________ </a:t>
            </a:r>
            <a:r>
              <a:rPr lang="en-US" sz="2400" b="1" dirty="0">
                <a:latin typeface="Calibri" panose="020F0502020204030204" pitchFamily="34" charset="0"/>
                <a:ea typeface="Times New Roman" panose="02020603050405020304" pitchFamily="18" charset="0"/>
              </a:rPr>
              <a:t>o</a:t>
            </a:r>
            <a:r>
              <a:rPr lang="en-US" sz="2400" dirty="0">
                <a:latin typeface="Calibri" panose="020F0502020204030204" pitchFamily="34" charset="0"/>
                <a:ea typeface="Times New Roman" panose="02020603050405020304" pitchFamily="18" charset="0"/>
              </a:rPr>
              <a:t>_____ the students during the science experiment.</a:t>
            </a: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One of </a:t>
            </a:r>
            <a:r>
              <a:rPr lang="en-US" sz="2400" b="1" dirty="0">
                <a:latin typeface="Calibri" panose="020F0502020204030204" pitchFamily="34" charset="0"/>
                <a:ea typeface="Times New Roman" panose="02020603050405020304" pitchFamily="18" charset="0"/>
              </a:rPr>
              <a:t>t</a:t>
            </a:r>
            <a:r>
              <a:rPr lang="en-US" sz="2400" dirty="0">
                <a:latin typeface="Calibri" panose="020F0502020204030204" pitchFamily="34" charset="0"/>
                <a:ea typeface="Times New Roman" panose="02020603050405020304" pitchFamily="18" charset="0"/>
              </a:rPr>
              <a:t>_____ </a:t>
            </a:r>
            <a:r>
              <a:rPr lang="en-US" sz="2400" b="1" dirty="0">
                <a:latin typeface="Calibri" panose="020F0502020204030204" pitchFamily="34" charset="0"/>
                <a:ea typeface="Times New Roman" panose="02020603050405020304" pitchFamily="18" charset="0"/>
              </a:rPr>
              <a:t>c</a:t>
            </a:r>
            <a:r>
              <a:rPr lang="en-US" sz="2400" dirty="0">
                <a:latin typeface="Calibri" panose="020F0502020204030204" pitchFamily="34" charset="0"/>
                <a:ea typeface="Times New Roman" panose="02020603050405020304" pitchFamily="18" charset="0"/>
              </a:rPr>
              <a:t>__________ </a:t>
            </a:r>
            <a:r>
              <a:rPr lang="en-US" sz="2400" b="1" dirty="0">
                <a:latin typeface="Calibri" panose="020F0502020204030204" pitchFamily="34" charset="0"/>
                <a:ea typeface="Times New Roman" panose="02020603050405020304" pitchFamily="18" charset="0"/>
              </a:rPr>
              <a:t>o</a:t>
            </a:r>
            <a:r>
              <a:rPr lang="en-US" sz="2400" dirty="0">
                <a:latin typeface="Calibri" panose="020F0502020204030204" pitchFamily="34" charset="0"/>
                <a:ea typeface="Times New Roman" panose="02020603050405020304" pitchFamily="18" charset="0"/>
              </a:rPr>
              <a:t>_____ poor time management is low grades.</a:t>
            </a: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The case was dismissed because of a lack </a:t>
            </a:r>
            <a:r>
              <a:rPr lang="en-US" sz="2400" b="1" dirty="0">
                <a:latin typeface="Calibri" panose="020F0502020204030204" pitchFamily="34" charset="0"/>
                <a:ea typeface="Times New Roman" panose="02020603050405020304" pitchFamily="18" charset="0"/>
              </a:rPr>
              <a:t>o</a:t>
            </a:r>
            <a:r>
              <a:rPr lang="en-US" sz="2400" dirty="0">
                <a:latin typeface="Calibri" panose="020F0502020204030204" pitchFamily="34" charset="0"/>
                <a:ea typeface="Times New Roman" panose="02020603050405020304" pitchFamily="18" charset="0"/>
              </a:rPr>
              <a:t>_____ </a:t>
            </a:r>
            <a:r>
              <a:rPr lang="en-US" sz="2400" b="1" dirty="0">
                <a:latin typeface="Calibri" panose="020F0502020204030204" pitchFamily="34" charset="0"/>
                <a:ea typeface="Times New Roman" panose="02020603050405020304" pitchFamily="18" charset="0"/>
              </a:rPr>
              <a:t>e</a:t>
            </a:r>
            <a:r>
              <a:rPr lang="en-US" sz="2400" dirty="0">
                <a:latin typeface="Calibri" panose="020F0502020204030204" pitchFamily="34" charset="0"/>
                <a:ea typeface="Times New Roman" panose="02020603050405020304" pitchFamily="18" charset="0"/>
              </a:rPr>
              <a:t>__________.</a:t>
            </a:r>
            <a:endParaRPr lang="en-GB" sz="2400" dirty="0">
              <a:latin typeface="Times New Roman" panose="02020603050405020304" pitchFamily="18" charset="0"/>
              <a:ea typeface="Times New Roman" panose="02020603050405020304" pitchFamily="18" charset="0"/>
            </a:endParaRPr>
          </a:p>
          <a:p>
            <a:pPr marL="342900" lvl="0" indent="-342900" fontAlgn="base">
              <a:spcAft>
                <a:spcPts val="0"/>
              </a:spcAft>
              <a:buFont typeface="+mj-lt"/>
              <a:buAutoNum type="arabicPeriod"/>
            </a:pPr>
            <a:r>
              <a:rPr lang="en-US" sz="2400" dirty="0">
                <a:latin typeface="Calibri" panose="020F0502020204030204" pitchFamily="34" charset="0"/>
                <a:ea typeface="Times New Roman" panose="02020603050405020304" pitchFamily="18" charset="0"/>
              </a:rPr>
              <a:t>The company is changing its structure, so it is in a </a:t>
            </a:r>
            <a:r>
              <a:rPr lang="en-US" sz="2400" b="1" dirty="0">
                <a:latin typeface="Calibri" panose="020F0502020204030204" pitchFamily="34" charset="0"/>
                <a:ea typeface="Times New Roman" panose="02020603050405020304" pitchFamily="18" charset="0"/>
              </a:rPr>
              <a:t>t</a:t>
            </a:r>
            <a:r>
              <a:rPr lang="en-US" sz="2400" dirty="0">
                <a:latin typeface="Calibri" panose="020F0502020204030204" pitchFamily="34" charset="0"/>
                <a:ea typeface="Times New Roman" panose="02020603050405020304" pitchFamily="18" charset="0"/>
              </a:rPr>
              <a:t>__________ </a:t>
            </a:r>
            <a:r>
              <a:rPr lang="en-US" sz="2400" b="1" dirty="0">
                <a:latin typeface="Calibri" panose="020F0502020204030204" pitchFamily="34" charset="0"/>
                <a:ea typeface="Times New Roman" panose="02020603050405020304" pitchFamily="18" charset="0"/>
              </a:rPr>
              <a:t>p</a:t>
            </a:r>
            <a:r>
              <a:rPr lang="en-US" sz="2400" dirty="0">
                <a:latin typeface="Calibri" panose="020F0502020204030204" pitchFamily="34" charset="0"/>
                <a:ea typeface="Times New Roman" panose="02020603050405020304" pitchFamily="18" charset="0"/>
              </a:rPr>
              <a:t>__________ now.</a:t>
            </a:r>
            <a:endParaRPr lang="en-GB" sz="2400" dirty="0">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205177137"/>
              </p:ext>
            </p:extLst>
          </p:nvPr>
        </p:nvGraphicFramePr>
        <p:xfrm>
          <a:off x="6960096" y="1340768"/>
          <a:ext cx="2266159" cy="1737360"/>
        </p:xfrm>
        <a:graphic>
          <a:graphicData uri="http://schemas.openxmlformats.org/drawingml/2006/table">
            <a:tbl>
              <a:tblPr firstRow="1" firstCol="1" bandRow="1">
                <a:tableStyleId>{2D5ABB26-0587-4C30-8999-92F81FD0307C}</a:tableStyleId>
              </a:tblPr>
              <a:tblGrid>
                <a:gridCol w="576066">
                  <a:extLst>
                    <a:ext uri="{9D8B030D-6E8A-4147-A177-3AD203B41FA5}">
                      <a16:colId xmlns:a16="http://schemas.microsoft.com/office/drawing/2014/main" val="185422839"/>
                    </a:ext>
                  </a:extLst>
                </a:gridCol>
                <a:gridCol w="1690093">
                  <a:extLst>
                    <a:ext uri="{9D8B030D-6E8A-4147-A177-3AD203B41FA5}">
                      <a16:colId xmlns:a16="http://schemas.microsoft.com/office/drawing/2014/main" val="812536395"/>
                    </a:ext>
                  </a:extLst>
                </a:gridCol>
              </a:tblGrid>
              <a:tr h="347472">
                <a:tc>
                  <a:txBody>
                    <a:bodyPr/>
                    <a:lstStyle/>
                    <a:p>
                      <a:pPr algn="ctr" fontAlgn="base">
                        <a:spcAft>
                          <a:spcPts val="0"/>
                        </a:spcAft>
                      </a:pPr>
                      <a:r>
                        <a:rPr lang="en-US" sz="1800" dirty="0">
                          <a:effectLst/>
                        </a:rPr>
                        <a:t>1.</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rPr>
                        <a:t>relevant</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97468821"/>
                  </a:ext>
                </a:extLst>
              </a:tr>
              <a:tr h="347472">
                <a:tc>
                  <a:txBody>
                    <a:bodyPr/>
                    <a:lstStyle/>
                    <a:p>
                      <a:pPr algn="ctr" fontAlgn="base">
                        <a:spcAft>
                          <a:spcPts val="0"/>
                        </a:spcAft>
                      </a:pPr>
                      <a:r>
                        <a:rPr lang="en-US" sz="1800" dirty="0">
                          <a:effectLst/>
                        </a:rPr>
                        <a:t>2.</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rPr>
                        <a:t>transition </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561500523"/>
                  </a:ext>
                </a:extLst>
              </a:tr>
              <a:tr h="347472">
                <a:tc>
                  <a:txBody>
                    <a:bodyPr/>
                    <a:lstStyle/>
                    <a:p>
                      <a:pPr algn="ctr" fontAlgn="base">
                        <a:spcAft>
                          <a:spcPts val="0"/>
                        </a:spcAft>
                      </a:pPr>
                      <a:r>
                        <a:rPr lang="en-US" sz="1800" dirty="0">
                          <a:effectLst/>
                        </a:rPr>
                        <a:t>3.</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rPr>
                        <a:t>unstructured</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232490361"/>
                  </a:ext>
                </a:extLst>
              </a:tr>
              <a:tr h="347472">
                <a:tc>
                  <a:txBody>
                    <a:bodyPr/>
                    <a:lstStyle/>
                    <a:p>
                      <a:pPr algn="ctr" fontAlgn="base">
                        <a:spcAft>
                          <a:spcPts val="0"/>
                        </a:spcAft>
                      </a:pPr>
                      <a:r>
                        <a:rPr lang="en-US" sz="1800" dirty="0">
                          <a:effectLst/>
                        </a:rPr>
                        <a:t>4.</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rPr>
                        <a:t>supervised</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03752189"/>
                  </a:ext>
                </a:extLst>
              </a:tr>
              <a:tr h="347472">
                <a:tc>
                  <a:txBody>
                    <a:bodyPr/>
                    <a:lstStyle/>
                    <a:p>
                      <a:pPr algn="ctr" fontAlgn="base">
                        <a:spcAft>
                          <a:spcPts val="0"/>
                        </a:spcAft>
                      </a:pPr>
                      <a:r>
                        <a:rPr lang="en-US" sz="1800" dirty="0">
                          <a:effectLst/>
                        </a:rPr>
                        <a:t>5.</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rPr>
                        <a:t>mandatory</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76085709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54227644"/>
              </p:ext>
            </p:extLst>
          </p:nvPr>
        </p:nvGraphicFramePr>
        <p:xfrm>
          <a:off x="9480376" y="1340768"/>
          <a:ext cx="2266159" cy="1737360"/>
        </p:xfrm>
        <a:graphic>
          <a:graphicData uri="http://schemas.openxmlformats.org/drawingml/2006/table">
            <a:tbl>
              <a:tblPr firstRow="1" firstCol="1" bandRow="1">
                <a:tableStyleId>{2D5ABB26-0587-4C30-8999-92F81FD0307C}</a:tableStyleId>
              </a:tblPr>
              <a:tblGrid>
                <a:gridCol w="576066">
                  <a:extLst>
                    <a:ext uri="{9D8B030D-6E8A-4147-A177-3AD203B41FA5}">
                      <a16:colId xmlns:a16="http://schemas.microsoft.com/office/drawing/2014/main" val="185422839"/>
                    </a:ext>
                  </a:extLst>
                </a:gridCol>
                <a:gridCol w="1690093">
                  <a:extLst>
                    <a:ext uri="{9D8B030D-6E8A-4147-A177-3AD203B41FA5}">
                      <a16:colId xmlns:a16="http://schemas.microsoft.com/office/drawing/2014/main" val="812536395"/>
                    </a:ext>
                  </a:extLst>
                </a:gridCol>
              </a:tblGrid>
              <a:tr h="359706">
                <a:tc>
                  <a:txBody>
                    <a:bodyPr/>
                    <a:lstStyle/>
                    <a:p>
                      <a:pPr algn="ctr" fontAlgn="base">
                        <a:spcAft>
                          <a:spcPts val="0"/>
                        </a:spcAft>
                      </a:pPr>
                      <a:r>
                        <a:rPr lang="en-US" sz="1800" dirty="0">
                          <a:effectLst/>
                        </a:rPr>
                        <a:t>6.</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rPr>
                        <a:t>consequences</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058804083"/>
                  </a:ext>
                </a:extLst>
              </a:tr>
              <a:tr h="360366">
                <a:tc>
                  <a:txBody>
                    <a:bodyPr/>
                    <a:lstStyle/>
                    <a:p>
                      <a:pPr algn="ctr" fontAlgn="base">
                        <a:spcAft>
                          <a:spcPts val="0"/>
                        </a:spcAft>
                      </a:pPr>
                      <a:r>
                        <a:rPr lang="en-US" sz="1800" dirty="0">
                          <a:effectLst/>
                        </a:rPr>
                        <a:t>7.</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rPr>
                        <a:t>passive</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56893942"/>
                  </a:ext>
                </a:extLst>
              </a:tr>
              <a:tr h="339096">
                <a:tc>
                  <a:txBody>
                    <a:bodyPr/>
                    <a:lstStyle/>
                    <a:p>
                      <a:pPr algn="ctr" fontAlgn="base">
                        <a:spcAft>
                          <a:spcPts val="0"/>
                        </a:spcAft>
                      </a:pPr>
                      <a:r>
                        <a:rPr lang="en-US" sz="1800" dirty="0">
                          <a:effectLst/>
                        </a:rPr>
                        <a:t>8.</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rPr>
                        <a:t>research</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472641272"/>
                  </a:ext>
                </a:extLst>
              </a:tr>
              <a:tr h="339096">
                <a:tc>
                  <a:txBody>
                    <a:bodyPr/>
                    <a:lstStyle/>
                    <a:p>
                      <a:pPr algn="ctr" fontAlgn="base">
                        <a:spcAft>
                          <a:spcPts val="0"/>
                        </a:spcAft>
                      </a:pPr>
                      <a:r>
                        <a:rPr lang="en-US" sz="1800" dirty="0">
                          <a:effectLst/>
                        </a:rPr>
                        <a:t>9.</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rPr>
                        <a:t>journal</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195069928"/>
                  </a:ext>
                </a:extLst>
              </a:tr>
              <a:tr h="339096">
                <a:tc>
                  <a:txBody>
                    <a:bodyPr/>
                    <a:lstStyle/>
                    <a:p>
                      <a:pPr algn="ctr" fontAlgn="base">
                        <a:spcAft>
                          <a:spcPts val="0"/>
                        </a:spcAft>
                      </a:pPr>
                      <a:r>
                        <a:rPr lang="en-US" sz="1800" dirty="0">
                          <a:effectLst/>
                        </a:rPr>
                        <a:t>10.</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rPr>
                        <a:t>evidence</a:t>
                      </a:r>
                      <a:endParaRPr lang="en-GB"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614682773"/>
                  </a:ext>
                </a:extLst>
              </a:tr>
            </a:tbl>
          </a:graphicData>
        </a:graphic>
      </p:graphicFrame>
      <p:sp>
        <p:nvSpPr>
          <p:cNvPr id="4" name="Rectangle 3"/>
          <p:cNvSpPr/>
          <p:nvPr/>
        </p:nvSpPr>
        <p:spPr>
          <a:xfrm>
            <a:off x="7663183" y="998154"/>
            <a:ext cx="2991268" cy="369332"/>
          </a:xfrm>
          <a:prstGeom prst="rect">
            <a:avLst/>
          </a:prstGeom>
        </p:spPr>
        <p:txBody>
          <a:bodyPr wrap="none">
            <a:spAutoFit/>
          </a:bodyPr>
          <a:lstStyle/>
          <a:p>
            <a:pPr lvl="1" fontAlgn="base"/>
            <a:r>
              <a:rPr lang="en-US" b="1" dirty="0">
                <a:solidFill>
                  <a:srgbClr val="C00000"/>
                </a:solidFill>
              </a:rPr>
              <a:t>Words from the last task</a:t>
            </a:r>
            <a:endParaRPr lang="en-GB" b="1" dirty="0">
              <a:solidFill>
                <a:srgbClr val="C00000"/>
              </a:solidFill>
            </a:endParaRPr>
          </a:p>
        </p:txBody>
      </p:sp>
      <p:sp>
        <p:nvSpPr>
          <p:cNvPr id="5" name="Rectangle 4"/>
          <p:cNvSpPr/>
          <p:nvPr/>
        </p:nvSpPr>
        <p:spPr>
          <a:xfrm>
            <a:off x="2711623" y="4149080"/>
            <a:ext cx="2664297"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Calibri" panose="020F0502020204030204" pitchFamily="34" charset="0"/>
                <a:ea typeface="Times New Roman" panose="02020603050405020304" pitchFamily="18" charset="0"/>
              </a:rPr>
              <a:t>r</a:t>
            </a:r>
            <a:r>
              <a:rPr lang="en-US" sz="2400" b="1" u="sng" dirty="0">
                <a:solidFill>
                  <a:srgbClr val="C00000"/>
                </a:solidFill>
                <a:latin typeface="Ink Free" panose="03080402000500000000" pitchFamily="66" charset="0"/>
                <a:ea typeface="Times New Roman" panose="02020603050405020304" pitchFamily="18" charset="0"/>
              </a:rPr>
              <a:t>elevance </a:t>
            </a:r>
            <a:r>
              <a:rPr lang="en-US" sz="2400" b="1" u="sng" dirty="0">
                <a:solidFill>
                  <a:srgbClr val="C00000"/>
                </a:solidFill>
                <a:latin typeface="Calibri" panose="020F0502020204030204" pitchFamily="34" charset="0"/>
                <a:ea typeface="Times New Roman" panose="02020603050405020304" pitchFamily="18" charset="0"/>
              </a:rPr>
              <a:t>o</a:t>
            </a:r>
            <a:r>
              <a:rPr lang="en-US" sz="2400" b="1" u="sng" dirty="0">
                <a:solidFill>
                  <a:srgbClr val="C00000"/>
                </a:solidFill>
                <a:latin typeface="Ink Free" panose="03080402000500000000" pitchFamily="66" charset="0"/>
                <a:ea typeface="Times New Roman" panose="02020603050405020304" pitchFamily="18" charset="0"/>
              </a:rPr>
              <a:t>f</a:t>
            </a:r>
            <a:endParaRPr lang="en-GB" sz="2400" b="1" dirty="0">
              <a:solidFill>
                <a:srgbClr val="C00000"/>
              </a:solidFill>
            </a:endParaRPr>
          </a:p>
        </p:txBody>
      </p:sp>
      <p:sp>
        <p:nvSpPr>
          <p:cNvPr id="13" name="Rectangle 12"/>
          <p:cNvSpPr/>
          <p:nvPr/>
        </p:nvSpPr>
        <p:spPr>
          <a:xfrm>
            <a:off x="4187801" y="4496015"/>
            <a:ext cx="3361868"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Calibri" panose="020F0502020204030204" pitchFamily="34" charset="0"/>
              </a:rPr>
              <a:t>r</a:t>
            </a:r>
            <a:r>
              <a:rPr lang="en-US" sz="2400" b="1" u="sng" dirty="0">
                <a:solidFill>
                  <a:srgbClr val="C00000"/>
                </a:solidFill>
                <a:latin typeface="Ink Free" panose="03080402000500000000" pitchFamily="66" charset="0"/>
              </a:rPr>
              <a:t>esearch</a:t>
            </a:r>
            <a:r>
              <a:rPr lang="en-US" sz="2400" b="1" u="sng" dirty="0">
                <a:solidFill>
                  <a:srgbClr val="C00000"/>
                </a:solidFill>
                <a:latin typeface="Calibri" panose="020F0502020204030204" pitchFamily="34" charset="0"/>
              </a:rPr>
              <a:t> i</a:t>
            </a:r>
            <a:r>
              <a:rPr lang="en-US" sz="2400" b="1" u="sng" dirty="0">
                <a:solidFill>
                  <a:srgbClr val="C00000"/>
                </a:solidFill>
                <a:latin typeface="Ink Free" panose="03080402000500000000" pitchFamily="66" charset="0"/>
              </a:rPr>
              <a:t>nto</a:t>
            </a:r>
            <a:endParaRPr lang="en-GB" sz="2400" b="1" u="sng" dirty="0">
              <a:solidFill>
                <a:srgbClr val="C00000"/>
              </a:solidFill>
              <a:latin typeface="Ink Free" panose="03080402000500000000" pitchFamily="66" charset="0"/>
            </a:endParaRPr>
          </a:p>
        </p:txBody>
      </p:sp>
      <p:sp>
        <p:nvSpPr>
          <p:cNvPr id="14" name="Rectangle 13"/>
          <p:cNvSpPr/>
          <p:nvPr/>
        </p:nvSpPr>
        <p:spPr>
          <a:xfrm>
            <a:off x="3215680" y="4869160"/>
            <a:ext cx="2736304"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Calibri" panose="020F0502020204030204" pitchFamily="34" charset="0"/>
              </a:rPr>
              <a:t>s</a:t>
            </a:r>
            <a:r>
              <a:rPr lang="en-US" sz="2400" b="1" u="sng" dirty="0">
                <a:solidFill>
                  <a:srgbClr val="C00000"/>
                </a:solidFill>
                <a:latin typeface="Ink Free" panose="03080402000500000000" pitchFamily="66" charset="0"/>
              </a:rPr>
              <a:t>upervision</a:t>
            </a:r>
            <a:r>
              <a:rPr lang="en-US" sz="2400" b="1" u="sng" dirty="0">
                <a:solidFill>
                  <a:srgbClr val="C00000"/>
                </a:solidFill>
                <a:latin typeface="Calibri" panose="020F0502020204030204" pitchFamily="34" charset="0"/>
              </a:rPr>
              <a:t> o</a:t>
            </a:r>
            <a:r>
              <a:rPr lang="en-US" sz="2400" b="1" u="sng" dirty="0">
                <a:solidFill>
                  <a:srgbClr val="C00000"/>
                </a:solidFill>
                <a:latin typeface="Ink Free" panose="03080402000500000000" pitchFamily="66" charset="0"/>
              </a:rPr>
              <a:t>f</a:t>
            </a:r>
            <a:endParaRPr lang="en-GB" sz="2400" b="1" u="sng" dirty="0">
              <a:solidFill>
                <a:srgbClr val="C00000"/>
              </a:solidFill>
              <a:latin typeface="Ink Free" panose="03080402000500000000" pitchFamily="66" charset="0"/>
            </a:endParaRPr>
          </a:p>
        </p:txBody>
      </p:sp>
      <p:sp>
        <p:nvSpPr>
          <p:cNvPr id="15" name="Rectangle 14"/>
          <p:cNvSpPr/>
          <p:nvPr/>
        </p:nvSpPr>
        <p:spPr>
          <a:xfrm>
            <a:off x="1775520" y="5229200"/>
            <a:ext cx="3672408"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Calibri" panose="020F0502020204030204" pitchFamily="34" charset="0"/>
                <a:ea typeface="Times New Roman" panose="02020603050405020304" pitchFamily="18" charset="0"/>
              </a:rPr>
              <a:t>t</a:t>
            </a:r>
            <a:r>
              <a:rPr lang="en-US" sz="2400" b="1" u="sng" dirty="0">
                <a:solidFill>
                  <a:srgbClr val="C00000"/>
                </a:solidFill>
                <a:latin typeface="Ink Free" panose="03080402000500000000" pitchFamily="66" charset="0"/>
                <a:ea typeface="Times New Roman" panose="02020603050405020304" pitchFamily="18" charset="0"/>
              </a:rPr>
              <a:t>he</a:t>
            </a:r>
            <a:r>
              <a:rPr lang="en-US" sz="2400" b="1" u="sng" dirty="0">
                <a:solidFill>
                  <a:srgbClr val="C00000"/>
                </a:solidFill>
                <a:latin typeface="Calibri" panose="020F0502020204030204" pitchFamily="34" charset="0"/>
                <a:ea typeface="Times New Roman" panose="02020603050405020304" pitchFamily="18" charset="0"/>
              </a:rPr>
              <a:t> c</a:t>
            </a:r>
            <a:r>
              <a:rPr lang="en-US" sz="2400" b="1" u="sng" dirty="0">
                <a:solidFill>
                  <a:srgbClr val="C00000"/>
                </a:solidFill>
                <a:latin typeface="Ink Free" panose="03080402000500000000" pitchFamily="66" charset="0"/>
                <a:ea typeface="Times New Roman" panose="02020603050405020304" pitchFamily="18" charset="0"/>
              </a:rPr>
              <a:t>onsequences</a:t>
            </a:r>
            <a:r>
              <a:rPr lang="en-US" sz="2400" b="1" u="sng" dirty="0">
                <a:solidFill>
                  <a:srgbClr val="C00000"/>
                </a:solidFill>
                <a:latin typeface="Calibri" panose="020F0502020204030204" pitchFamily="34" charset="0"/>
                <a:ea typeface="Times New Roman" panose="02020603050405020304" pitchFamily="18" charset="0"/>
              </a:rPr>
              <a:t> o</a:t>
            </a:r>
            <a:r>
              <a:rPr lang="en-US" sz="2400" b="1" u="sng" dirty="0">
                <a:solidFill>
                  <a:srgbClr val="C00000"/>
                </a:solidFill>
                <a:latin typeface="Ink Free" panose="03080402000500000000" pitchFamily="66" charset="0"/>
                <a:ea typeface="Times New Roman" panose="02020603050405020304" pitchFamily="18" charset="0"/>
              </a:rPr>
              <a:t>f</a:t>
            </a:r>
            <a:endParaRPr lang="en-GB" sz="2400" b="1" u="sng" dirty="0">
              <a:solidFill>
                <a:srgbClr val="C00000"/>
              </a:solidFill>
              <a:latin typeface="Ink Free" panose="03080402000500000000" pitchFamily="66" charset="0"/>
            </a:endParaRPr>
          </a:p>
        </p:txBody>
      </p:sp>
      <p:sp>
        <p:nvSpPr>
          <p:cNvPr id="16" name="Rectangle 15"/>
          <p:cNvSpPr/>
          <p:nvPr/>
        </p:nvSpPr>
        <p:spPr>
          <a:xfrm>
            <a:off x="6059996" y="5598408"/>
            <a:ext cx="3166259"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400" b="1" dirty="0">
                <a:solidFill>
                  <a:srgbClr val="C00000"/>
                </a:solidFill>
                <a:latin typeface="Calibri" panose="020F0502020204030204" pitchFamily="34" charset="0"/>
                <a:ea typeface="Times New Roman" panose="02020603050405020304" pitchFamily="18" charset="0"/>
              </a:rPr>
              <a:t> </a:t>
            </a:r>
            <a:r>
              <a:rPr lang="en-US" sz="2400" b="1" u="sng" dirty="0">
                <a:solidFill>
                  <a:srgbClr val="C00000"/>
                </a:solidFill>
                <a:latin typeface="Calibri" panose="020F0502020204030204" pitchFamily="34" charset="0"/>
                <a:ea typeface="Times New Roman" panose="02020603050405020304" pitchFamily="18" charset="0"/>
              </a:rPr>
              <a:t>o</a:t>
            </a:r>
            <a:r>
              <a:rPr lang="en-US" sz="2400" b="1" u="sng" dirty="0">
                <a:solidFill>
                  <a:srgbClr val="C00000"/>
                </a:solidFill>
                <a:latin typeface="Ink Free" panose="03080402000500000000" pitchFamily="66" charset="0"/>
                <a:ea typeface="Times New Roman" panose="02020603050405020304" pitchFamily="18" charset="0"/>
              </a:rPr>
              <a:t>f</a:t>
            </a:r>
            <a:r>
              <a:rPr lang="en-US" sz="2400" b="1" u="sng" dirty="0">
                <a:solidFill>
                  <a:srgbClr val="C00000"/>
                </a:solidFill>
                <a:latin typeface="Calibri" panose="020F0502020204030204" pitchFamily="34" charset="0"/>
                <a:ea typeface="Times New Roman" panose="02020603050405020304" pitchFamily="18" charset="0"/>
              </a:rPr>
              <a:t> e</a:t>
            </a:r>
            <a:r>
              <a:rPr lang="en-US" sz="2400" b="1" u="sng" dirty="0">
                <a:solidFill>
                  <a:srgbClr val="C00000"/>
                </a:solidFill>
                <a:latin typeface="Ink Free" panose="03080402000500000000" pitchFamily="66" charset="0"/>
                <a:ea typeface="Times New Roman" panose="02020603050405020304" pitchFamily="18" charset="0"/>
              </a:rPr>
              <a:t>vidence</a:t>
            </a:r>
            <a:r>
              <a:rPr lang="en-US" sz="2400" b="1" dirty="0">
                <a:solidFill>
                  <a:schemeClr val="tx1"/>
                </a:solidFill>
                <a:latin typeface="Calibri" panose="020F0502020204030204" pitchFamily="34" charset="0"/>
                <a:ea typeface="Times New Roman" panose="02020603050405020304" pitchFamily="18" charset="0"/>
                <a:cs typeface="Calibri" panose="020F0502020204030204" pitchFamily="34" charset="0"/>
              </a:rPr>
              <a:t>.</a:t>
            </a:r>
            <a:endParaRPr lang="en-GB" sz="2400" b="1" dirty="0">
              <a:solidFill>
                <a:schemeClr val="tx1"/>
              </a:solidFill>
              <a:latin typeface="Calibri" panose="020F0502020204030204" pitchFamily="34" charset="0"/>
              <a:cs typeface="Calibri" panose="020F0502020204030204" pitchFamily="34" charset="0"/>
            </a:endParaRPr>
          </a:p>
        </p:txBody>
      </p:sp>
      <p:sp>
        <p:nvSpPr>
          <p:cNvPr id="17" name="Rectangle 16"/>
          <p:cNvSpPr/>
          <p:nvPr/>
        </p:nvSpPr>
        <p:spPr>
          <a:xfrm>
            <a:off x="7032103" y="5958448"/>
            <a:ext cx="3491875"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Calibri" panose="020F0502020204030204" pitchFamily="34" charset="0"/>
                <a:ea typeface="Times New Roman" panose="02020603050405020304" pitchFamily="18" charset="0"/>
              </a:rPr>
              <a:t>t</a:t>
            </a:r>
            <a:r>
              <a:rPr lang="en-US" sz="2400" b="1" u="sng" dirty="0">
                <a:solidFill>
                  <a:srgbClr val="C00000"/>
                </a:solidFill>
                <a:latin typeface="Ink Free" panose="03080402000500000000" pitchFamily="66" charset="0"/>
                <a:ea typeface="Times New Roman" panose="02020603050405020304" pitchFamily="18" charset="0"/>
              </a:rPr>
              <a:t>ransition</a:t>
            </a:r>
            <a:r>
              <a:rPr lang="en-US" sz="2400" b="1" u="sng" dirty="0">
                <a:solidFill>
                  <a:srgbClr val="C00000"/>
                </a:solidFill>
                <a:latin typeface="Calibri" panose="020F0502020204030204" pitchFamily="34" charset="0"/>
                <a:ea typeface="Times New Roman" panose="02020603050405020304" pitchFamily="18" charset="0"/>
              </a:rPr>
              <a:t> p</a:t>
            </a:r>
            <a:r>
              <a:rPr lang="en-US" sz="2400" b="1" u="sng" dirty="0">
                <a:solidFill>
                  <a:srgbClr val="C00000"/>
                </a:solidFill>
                <a:latin typeface="Ink Free" panose="03080402000500000000" pitchFamily="66" charset="0"/>
                <a:ea typeface="Times New Roman" panose="02020603050405020304" pitchFamily="18" charset="0"/>
              </a:rPr>
              <a:t>eriod</a:t>
            </a:r>
            <a:endParaRPr lang="en-GB" sz="2400" b="1" u="sng" dirty="0">
              <a:solidFill>
                <a:srgbClr val="C00000"/>
              </a:solidFill>
              <a:latin typeface="Ink Free" panose="03080402000500000000" pitchFamily="66" charset="0"/>
            </a:endParaRPr>
          </a:p>
        </p:txBody>
      </p:sp>
    </p:spTree>
    <p:extLst>
      <p:ext uri="{BB962C8B-B14F-4D97-AF65-F5344CB8AC3E}">
        <p14:creationId xmlns:p14="http://schemas.microsoft.com/office/powerpoint/2010/main" val="222069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85" y="1124813"/>
            <a:ext cx="11233239" cy="3096344"/>
          </a:xfrm>
          <a:solidFill>
            <a:srgbClr val="C7EBE2"/>
          </a:solidFill>
          <a:ln>
            <a:solidFill>
              <a:schemeClr val="tx1"/>
            </a:solidFill>
            <a:prstDash val="dash"/>
          </a:ln>
        </p:spPr>
        <p:txBody>
          <a:bodyPr>
            <a:noAutofit/>
          </a:bodyPr>
          <a:lstStyle/>
          <a:p>
            <a:pPr marL="0" indent="0" algn="ctr" fontAlgn="base">
              <a:lnSpc>
                <a:spcPct val="150000"/>
              </a:lnSpc>
              <a:buNone/>
            </a:pPr>
            <a:r>
              <a:rPr lang="en-US" sz="2000" b="1" dirty="0"/>
              <a:t>Understanding overall structure</a:t>
            </a:r>
            <a:endParaRPr lang="en-GB" sz="2000" dirty="0"/>
          </a:p>
          <a:p>
            <a:pPr marL="0" indent="0" fontAlgn="base">
              <a:lnSpc>
                <a:spcPct val="150000"/>
              </a:lnSpc>
              <a:buNone/>
            </a:pPr>
            <a:r>
              <a:rPr lang="en-US" sz="2000" dirty="0"/>
              <a:t>A good presenter will break down a lecture into sections, with these sections organized in a logical and coherent way. This helps the listener to organize the new information in their mind and in their notes. To understand the content of the lecture, it is first important to understand how the sections are organized. This structure is usually given in the outline section of the </a:t>
            </a:r>
            <a:r>
              <a:rPr lang="en-US" sz="2000" b="1" dirty="0"/>
              <a:t>introduction</a:t>
            </a:r>
            <a:r>
              <a:rPr lang="en-US" sz="2000" dirty="0"/>
              <a:t> and is often restated at the end in the </a:t>
            </a:r>
            <a:r>
              <a:rPr lang="en-US" sz="2000" b="1" dirty="0"/>
              <a:t>conclusion</a:t>
            </a:r>
            <a:r>
              <a:rPr lang="en-US" sz="2000" dirty="0"/>
              <a:t>.</a:t>
            </a:r>
            <a:endParaRPr lang="en-GB" sz="2000" dirty="0"/>
          </a:p>
        </p:txBody>
      </p:sp>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1199456" y="4509893"/>
            <a:ext cx="4536504" cy="2339102"/>
          </a:xfrm>
          <a:prstGeom prst="rect">
            <a:avLst/>
          </a:prstGeom>
        </p:spPr>
        <p:txBody>
          <a:bodyPr wrap="square">
            <a:spAutoFit/>
          </a:bodyPr>
          <a:lstStyle/>
          <a:p>
            <a:pPr algn="just" fontAlgn="base">
              <a:spcAft>
                <a:spcPts val="0"/>
              </a:spcAft>
            </a:pPr>
            <a:r>
              <a:rPr lang="en-US">
                <a:latin typeface="Calibri" panose="020F0502020204030204" pitchFamily="34" charset="0"/>
                <a:ea typeface="Times New Roman" panose="02020603050405020304" pitchFamily="18" charset="0"/>
              </a:rPr>
              <a:t>Listen to the </a:t>
            </a:r>
            <a:r>
              <a:rPr lang="en-US" b="1">
                <a:latin typeface="Calibri" panose="020F0502020204030204" pitchFamily="34" charset="0"/>
                <a:ea typeface="Times New Roman" panose="02020603050405020304" pitchFamily="18" charset="0"/>
              </a:rPr>
              <a:t>introduction</a:t>
            </a:r>
            <a:r>
              <a:rPr lang="en-US">
                <a:latin typeface="Calibri" panose="020F0502020204030204" pitchFamily="34" charset="0"/>
                <a:ea typeface="Times New Roman" panose="02020603050405020304" pitchFamily="18" charset="0"/>
              </a:rPr>
              <a:t> of an academic lecture and note down the main topic and the different sections.</a:t>
            </a:r>
          </a:p>
          <a:p>
            <a:pPr algn="just" fontAlgn="base">
              <a:spcAft>
                <a:spcPts val="0"/>
              </a:spcAft>
            </a:pPr>
            <a:endParaRPr lang="en-US">
              <a:latin typeface="Calibri" panose="020F0502020204030204" pitchFamily="34" charset="0"/>
              <a:ea typeface="Times New Roman" panose="02020603050405020304" pitchFamily="18" charset="0"/>
            </a:endParaRPr>
          </a:p>
          <a:p>
            <a:pPr algn="just" fontAlgn="base">
              <a:spcAft>
                <a:spcPts val="0"/>
              </a:spcAft>
            </a:pPr>
            <a:endParaRPr lang="en-US">
              <a:latin typeface="Calibri" panose="020F0502020204030204" pitchFamily="34" charset="0"/>
              <a:ea typeface="Times New Roman" panose="02020603050405020304" pitchFamily="18" charset="0"/>
            </a:endParaRPr>
          </a:p>
          <a:p>
            <a:pPr algn="just" fontAlgn="base">
              <a:spcAft>
                <a:spcPts val="0"/>
              </a:spcAft>
            </a:pPr>
            <a:r>
              <a:rPr lang="en-US">
                <a:latin typeface="Calibri" panose="020F0502020204030204" pitchFamily="34" charset="0"/>
                <a:ea typeface="Times New Roman" panose="02020603050405020304" pitchFamily="18" charset="0"/>
              </a:rPr>
              <a:t>Then, listen to the </a:t>
            </a:r>
            <a:r>
              <a:rPr lang="en-US" b="1">
                <a:latin typeface="Calibri" panose="020F0502020204030204" pitchFamily="34" charset="0"/>
                <a:ea typeface="Times New Roman" panose="02020603050405020304" pitchFamily="18" charset="0"/>
              </a:rPr>
              <a:t>conclusion</a:t>
            </a:r>
            <a:r>
              <a:rPr lang="en-US">
                <a:latin typeface="Calibri" panose="020F0502020204030204" pitchFamily="34" charset="0"/>
                <a:ea typeface="Times New Roman" panose="02020603050405020304" pitchFamily="18" charset="0"/>
              </a:rPr>
              <a:t> to check whether you were right.</a:t>
            </a:r>
          </a:p>
          <a:p>
            <a:pPr algn="just" fontAlgn="base">
              <a:spcAft>
                <a:spcPts val="0"/>
              </a:spcAft>
            </a:pPr>
            <a:endParaRPr lang="en-GB" sz="2000" dirty="0">
              <a:effectLst/>
              <a:latin typeface="Times New Roman" panose="02020603050405020304" pitchFamily="18" charset="0"/>
              <a:ea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69933544"/>
              </p:ext>
            </p:extLst>
          </p:nvPr>
        </p:nvGraphicFramePr>
        <p:xfrm>
          <a:off x="5887169" y="4490292"/>
          <a:ext cx="5831523" cy="2011680"/>
        </p:xfrm>
        <a:graphic>
          <a:graphicData uri="http://schemas.openxmlformats.org/drawingml/2006/table">
            <a:tbl>
              <a:tblPr firstRow="1" firstCol="1" bandRow="1">
                <a:tableStyleId>{2D5ABB26-0587-4C30-8999-92F81FD0307C}</a:tableStyleId>
              </a:tblPr>
              <a:tblGrid>
                <a:gridCol w="1611342">
                  <a:extLst>
                    <a:ext uri="{9D8B030D-6E8A-4147-A177-3AD203B41FA5}">
                      <a16:colId xmlns:a16="http://schemas.microsoft.com/office/drawing/2014/main" val="1581165221"/>
                    </a:ext>
                  </a:extLst>
                </a:gridCol>
                <a:gridCol w="4220181">
                  <a:extLst>
                    <a:ext uri="{9D8B030D-6E8A-4147-A177-3AD203B41FA5}">
                      <a16:colId xmlns:a16="http://schemas.microsoft.com/office/drawing/2014/main" val="377836288"/>
                    </a:ext>
                  </a:extLst>
                </a:gridCol>
              </a:tblGrid>
              <a:tr h="502920">
                <a:tc>
                  <a:txBody>
                    <a:bodyPr/>
                    <a:lstStyle/>
                    <a:p>
                      <a:pPr fontAlgn="base">
                        <a:spcAft>
                          <a:spcPts val="0"/>
                        </a:spcAft>
                      </a:pPr>
                      <a:r>
                        <a:rPr lang="en-US" sz="2000" b="0" dirty="0">
                          <a:effectLst/>
                        </a:rPr>
                        <a:t>Main topic:</a:t>
                      </a:r>
                      <a:endParaRPr lang="en-GB"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E1D4"/>
                    </a:solidFill>
                  </a:tcPr>
                </a:tc>
                <a:tc>
                  <a:txBody>
                    <a:bodyPr/>
                    <a:lstStyle/>
                    <a:p>
                      <a:pPr fontAlgn="base">
                        <a:lnSpc>
                          <a:spcPct val="107000"/>
                        </a:lnSpc>
                        <a:spcAft>
                          <a:spcPts val="0"/>
                        </a:spcAft>
                      </a:pPr>
                      <a:r>
                        <a:rPr lang="en-US" sz="1800" dirty="0">
                          <a:effectLst/>
                          <a:latin typeface="Calibri" panose="020F0502020204030204" pitchFamily="34" charset="0"/>
                          <a:ea typeface="DengXian"/>
                          <a:cs typeface="Calibri" panose="020F0502020204030204" pitchFamily="34" charset="0"/>
                        </a:rPr>
                        <a:t>Practical considerations of studying abroad</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390644"/>
                  </a:ext>
                </a:extLst>
              </a:tr>
              <a:tr h="502920">
                <a:tc>
                  <a:txBody>
                    <a:bodyPr/>
                    <a:lstStyle/>
                    <a:p>
                      <a:pPr fontAlgn="base">
                        <a:spcAft>
                          <a:spcPts val="0"/>
                        </a:spcAft>
                      </a:pPr>
                      <a:r>
                        <a:rPr lang="en-US" sz="2000" b="0" dirty="0">
                          <a:effectLst/>
                        </a:rPr>
                        <a:t>Section 1:</a:t>
                      </a:r>
                      <a:endParaRPr lang="en-GB"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E1D4"/>
                    </a:solidFill>
                  </a:tcPr>
                </a:tc>
                <a:tc>
                  <a:txBody>
                    <a:bodyPr/>
                    <a:lstStyle/>
                    <a:p>
                      <a:pPr fontAlgn="base">
                        <a:lnSpc>
                          <a:spcPct val="107000"/>
                        </a:lnSpc>
                        <a:spcAft>
                          <a:spcPts val="0"/>
                        </a:spcAft>
                      </a:pPr>
                      <a:r>
                        <a:rPr lang="en-US" sz="1800" dirty="0">
                          <a:effectLst/>
                          <a:latin typeface="Calibri" panose="020F0502020204030204" pitchFamily="34" charset="0"/>
                          <a:ea typeface="DengXian"/>
                          <a:cs typeface="Calibri" panose="020F0502020204030204" pitchFamily="34" charset="0"/>
                        </a:rPr>
                        <a:t>Finding a suitable course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912294"/>
                  </a:ext>
                </a:extLst>
              </a:tr>
              <a:tr h="502920">
                <a:tc>
                  <a:txBody>
                    <a:bodyPr/>
                    <a:lstStyle/>
                    <a:p>
                      <a:pPr fontAlgn="base">
                        <a:spcAft>
                          <a:spcPts val="0"/>
                        </a:spcAft>
                      </a:pPr>
                      <a:r>
                        <a:rPr lang="en-US" sz="2000" b="0" dirty="0">
                          <a:effectLst/>
                        </a:rPr>
                        <a:t>Section 2:</a:t>
                      </a:r>
                      <a:endParaRPr lang="en-GB"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E1D4"/>
                    </a:solidFill>
                  </a:tcPr>
                </a:tc>
                <a:tc>
                  <a:txBody>
                    <a:bodyPr/>
                    <a:lstStyle/>
                    <a:p>
                      <a:pPr fontAlgn="base">
                        <a:lnSpc>
                          <a:spcPct val="107000"/>
                        </a:lnSpc>
                        <a:spcAft>
                          <a:spcPts val="0"/>
                        </a:spcAft>
                      </a:pPr>
                      <a:r>
                        <a:rPr lang="en-US" sz="1800" dirty="0">
                          <a:effectLst/>
                          <a:latin typeface="Calibri" panose="020F0502020204030204" pitchFamily="34" charset="0"/>
                          <a:ea typeface="DengXian"/>
                          <a:cs typeface="Calibri" panose="020F0502020204030204" pitchFamily="34" charset="0"/>
                        </a:rPr>
                        <a:t>Academic aspects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227988"/>
                  </a:ext>
                </a:extLst>
              </a:tr>
              <a:tr h="502920">
                <a:tc>
                  <a:txBody>
                    <a:bodyPr/>
                    <a:lstStyle/>
                    <a:p>
                      <a:pPr fontAlgn="base">
                        <a:spcAft>
                          <a:spcPts val="0"/>
                        </a:spcAft>
                      </a:pPr>
                      <a:r>
                        <a:rPr lang="en-US" sz="2000" b="0" dirty="0">
                          <a:effectLst/>
                        </a:rPr>
                        <a:t>Section 3:</a:t>
                      </a:r>
                      <a:endParaRPr lang="en-GB"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E1D4"/>
                    </a:solidFill>
                  </a:tcPr>
                </a:tc>
                <a:tc>
                  <a:txBody>
                    <a:bodyPr/>
                    <a:lstStyle/>
                    <a:p>
                      <a:pPr fontAlgn="base">
                        <a:lnSpc>
                          <a:spcPct val="107000"/>
                        </a:lnSpc>
                        <a:spcAft>
                          <a:spcPts val="0"/>
                        </a:spcAft>
                      </a:pPr>
                      <a:r>
                        <a:rPr lang="en-US" sz="1800" dirty="0">
                          <a:effectLst/>
                          <a:latin typeface="Calibri" panose="020F0502020204030204" pitchFamily="34" charset="0"/>
                          <a:ea typeface="DengXian"/>
                          <a:cs typeface="Calibri" panose="020F0502020204030204" pitchFamily="34" charset="0"/>
                        </a:rPr>
                        <a:t>Cultural challenges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309556"/>
                  </a:ext>
                </a:extLst>
              </a:tr>
            </a:tbl>
          </a:graphicData>
        </a:graphic>
      </p:graphicFrame>
      <p:sp>
        <p:nvSpPr>
          <p:cNvPr id="11" name="Rectangle 10"/>
          <p:cNvSpPr/>
          <p:nvPr/>
        </p:nvSpPr>
        <p:spPr>
          <a:xfrm>
            <a:off x="7536160" y="4547598"/>
            <a:ext cx="4032448" cy="348620"/>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7536160" y="5115818"/>
            <a:ext cx="4032448" cy="26711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536160" y="5602531"/>
            <a:ext cx="4032448" cy="26992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7555262" y="6141588"/>
            <a:ext cx="4032448" cy="26992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Lesson 3.1 L&amp;N Focus (Introduct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9385" y="4643805"/>
            <a:ext cx="609600" cy="609600"/>
          </a:xfrm>
          <a:prstGeom prst="rect">
            <a:avLst/>
          </a:prstGeom>
        </p:spPr>
      </p:pic>
      <p:pic>
        <p:nvPicPr>
          <p:cNvPr id="15" name="Lesson 3.1 L&amp;N Focus (Conclusio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38647" y="5913741"/>
            <a:ext cx="609600" cy="609600"/>
          </a:xfrm>
          <a:prstGeom prst="rect">
            <a:avLst/>
          </a:prstGeom>
        </p:spPr>
      </p:pic>
      <p:pic>
        <p:nvPicPr>
          <p:cNvPr id="9" name="Picture 6" descr="Book Generic Mixed icon">
            <a:extLst>
              <a:ext uri="{FF2B5EF4-FFF2-40B4-BE49-F238E27FC236}">
                <a16:creationId xmlns:a16="http://schemas.microsoft.com/office/drawing/2014/main" id="{4E5DF18A-26BC-2E3E-408F-05F10734D6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63436" y="5782137"/>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5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52968" fill="hold"/>
                                        <p:tgtEl>
                                          <p:spTgt spid="5"/>
                                        </p:tgtEl>
                                      </p:cBhvr>
                                    </p:cmd>
                                  </p:childTnLst>
                                </p:cTn>
                              </p:par>
                            </p:childTnLst>
                          </p:cTn>
                        </p:par>
                      </p:childTnLst>
                    </p:cTn>
                  </p:par>
                </p:childTnLst>
              </p:cTn>
              <p:nextCondLst>
                <p:cond evt="onClick" delay="0">
                  <p:tgtEl>
                    <p:spTgt spid="5"/>
                  </p:tgtEl>
                </p:cond>
              </p:nextCondLst>
            </p:seq>
            <p:audio>
              <p:cMediaNode vol="80000">
                <p:cTn id="24" fill="hold" display="0">
                  <p:stCondLst>
                    <p:cond delay="indefinite"/>
                  </p:stCondLst>
                  <p:endCondLst>
                    <p:cond evt="onStopAudio" delay="0">
                      <p:tgtEl>
                        <p:sldTgt/>
                      </p:tgtEl>
                    </p:cond>
                  </p:endCondLst>
                </p:cTn>
                <p:tgtEl>
                  <p:spTgt spid="5"/>
                </p:tgtEl>
              </p:cMediaNode>
            </p:audio>
            <p:seq concurrent="1" nextAc="seek">
              <p:cTn id="25" restart="whenNotActive" fill="hold" evtFilter="cancelBubble" nodeType="interactiveSeq">
                <p:stCondLst>
                  <p:cond evt="onClick" delay="0">
                    <p:tgtEl>
                      <p:spTgt spid="15"/>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49632" fill="hold"/>
                                        <p:tgtEl>
                                          <p:spTgt spid="15"/>
                                        </p:tgtEl>
                                      </p:cBhvr>
                                    </p:cmd>
                                  </p:childTnLst>
                                </p:cTn>
                              </p:par>
                            </p:childTnLst>
                          </p:cTn>
                        </p:par>
                      </p:childTnLst>
                    </p:cTn>
                  </p:par>
                </p:childTnLst>
              </p:cTn>
              <p:nextCondLst>
                <p:cond evt="onClick" delay="0">
                  <p:tgtEl>
                    <p:spTgt spid="15"/>
                  </p:tgtEl>
                </p:cond>
              </p:nextCondLst>
            </p:seq>
            <p:audio>
              <p:cMediaNode vol="80000">
                <p:cTn id="30" fill="hold" display="0">
                  <p:stCondLst>
                    <p:cond delay="indefinite"/>
                  </p:stCondLst>
                  <p:endCondLst>
                    <p:cond evt="onStopAudio" delay="0">
                      <p:tgtEl>
                        <p:sldTgt/>
                      </p:tgtEl>
                    </p:cond>
                  </p:endCondLst>
                </p:cTn>
                <p:tgtEl>
                  <p:spTgt spid="15"/>
                </p:tgtEl>
              </p:cMediaNode>
            </p:audio>
          </p:childTnLst>
        </p:cTn>
      </p:par>
    </p:tnLst>
    <p:bldLst>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13BD3B2ACE4B479C7E961D71E27E68" ma:contentTypeVersion="17" ma:contentTypeDescription="Create a new document." ma:contentTypeScope="" ma:versionID="568b8adbecda335264cfe31496b90c93">
  <xsd:schema xmlns:xsd="http://www.w3.org/2001/XMLSchema" xmlns:xs="http://www.w3.org/2001/XMLSchema" xmlns:p="http://schemas.microsoft.com/office/2006/metadata/properties" xmlns:ns2="545d15f7-6577-4bc9-aa88-89ac4a3e5607" xmlns:ns3="71566fe0-4e9e-429a-8fc8-bbed13cddc77" targetNamespace="http://schemas.microsoft.com/office/2006/metadata/properties" ma:root="true" ma:fieldsID="7721472c44fd29fe429fa1e6eef86e5e" ns2:_="" ns3:_="">
    <xsd:import namespace="545d15f7-6577-4bc9-aa88-89ac4a3e5607"/>
    <xsd:import namespace="71566fe0-4e9e-429a-8fc8-bbed13cddc77"/>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d15f7-6577-4bc9-aa88-89ac4a3e56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1566fe0-4e9e-429a-8fc8-bbed13cddc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7187714-89cd-4f3c-bca0-aa506d32a13e}" ma:internalName="TaxCatchAll" ma:showField="CatchAllData" ma:web="71566fe0-4e9e-429a-8fc8-bbed13cddc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545d15f7-6577-4bc9-aa88-89ac4a3e5607" xsi:nil="true"/>
    <lcf76f155ced4ddcb4097134ff3c332f xmlns="545d15f7-6577-4bc9-aa88-89ac4a3e5607">
      <Terms xmlns="http://schemas.microsoft.com/office/infopath/2007/PartnerControls"/>
    </lcf76f155ced4ddcb4097134ff3c332f>
    <TaxCatchAll xmlns="71566fe0-4e9e-429a-8fc8-bbed13cddc77" xsi:nil="true"/>
    <SharedWithUsers xmlns="71566fe0-4e9e-429a-8fc8-bbed13cddc77">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120C26-E9C0-41F0-B3BD-BB9639418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5d15f7-6577-4bc9-aa88-89ac4a3e5607"/>
    <ds:schemaRef ds:uri="71566fe0-4e9e-429a-8fc8-bbed13cddc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1187D4-867B-4BCC-9BAC-3FB608B710DB}">
  <ds:schemaRefs>
    <ds:schemaRef ds:uri="545d15f7-6577-4bc9-aa88-89ac4a3e5607"/>
    <ds:schemaRef ds:uri="http://purl.org/dc/dcmitype/"/>
    <ds:schemaRef ds:uri="http://schemas.microsoft.com/office/2006/documentManagement/types"/>
    <ds:schemaRef ds:uri="http://purl.org/dc/elements/1.1/"/>
    <ds:schemaRef ds:uri="71566fe0-4e9e-429a-8fc8-bbed13cddc77"/>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 ds:uri="c98cd21c-babb-4b51-9f32-e929c9312283"/>
    <ds:schemaRef ds:uri="b4633975-2ae0-4980-b3dc-2c3583686570"/>
  </ds:schemaRefs>
</ds:datastoreItem>
</file>

<file path=customXml/itemProps3.xml><?xml version="1.0" encoding="utf-8"?>
<ds:datastoreItem xmlns:ds="http://schemas.openxmlformats.org/officeDocument/2006/customXml" ds:itemID="{1AFD932A-F324-46EC-A471-CB011E9024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6447</TotalTime>
  <Words>3092</Words>
  <Application>Microsoft Office PowerPoint</Application>
  <PresentationFormat>Widescreen</PresentationFormat>
  <Paragraphs>480</Paragraphs>
  <Slides>34</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Calibri </vt:lpstr>
      <vt:lpstr>SimSun</vt:lpstr>
      <vt:lpstr>Arial</vt:lpstr>
      <vt:lpstr>Calibri</vt:lpstr>
      <vt:lpstr>Calibri Light</vt:lpstr>
      <vt:lpstr>Courier New</vt:lpstr>
      <vt:lpstr>Ink Free</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1029</cp:revision>
  <cp:lastPrinted>2015-02-25T05:39:47Z</cp:lastPrinted>
  <dcterms:created xsi:type="dcterms:W3CDTF">2011-01-19T07:34:59Z</dcterms:created>
  <dcterms:modified xsi:type="dcterms:W3CDTF">2024-10-18T05:52:48Z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0x010100CD13BD3B2ACE4B479C7E961D71E27E68</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TriggerFlowInfo">
    <vt:lpwstr/>
  </property>
</Properties>
</file>